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82" r:id="rId5"/>
    <p:sldId id="286" r:id="rId6"/>
    <p:sldId id="259" r:id="rId7"/>
    <p:sldId id="280" r:id="rId8"/>
    <p:sldId id="262" r:id="rId9"/>
    <p:sldId id="263" r:id="rId10"/>
    <p:sldId id="264" r:id="rId11"/>
    <p:sldId id="288" r:id="rId12"/>
    <p:sldId id="297" r:id="rId13"/>
    <p:sldId id="289" r:id="rId14"/>
    <p:sldId id="290" r:id="rId15"/>
    <p:sldId id="291" r:id="rId16"/>
    <p:sldId id="292" r:id="rId17"/>
    <p:sldId id="293" r:id="rId18"/>
    <p:sldId id="294" r:id="rId19"/>
    <p:sldId id="295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1784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149785-5835-4F47-BDC6-B7428C7F6A89}" type="datetimeFigureOut">
              <a:rPr lang="en-US" smtClean="0"/>
              <a:t>17/04/2014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9410AE-3ED6-1149-A381-217BC4174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6598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Garlic-Style architecture, where source wrappers decide (somehow) given the DNF which operator should be processed at which source such that each source is assigned a contiguous sub plan.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9410AE-3ED6-1149-A381-217BC417417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485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9410AE-3ED6-1149-A381-217BC417417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25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F8A6E-94BE-744B-A9FC-0987D1E71154}" type="datetimeFigureOut">
              <a:rPr lang="en-US" smtClean="0"/>
              <a:t>17/04/2014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D2DAA-1F2D-E34B-BE70-F94BFA7CE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804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F8A6E-94BE-744B-A9FC-0987D1E71154}" type="datetimeFigureOut">
              <a:rPr lang="en-US" smtClean="0"/>
              <a:t>17/04/2014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D2DAA-1F2D-E34B-BE70-F94BFA7CE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842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F8A6E-94BE-744B-A9FC-0987D1E71154}" type="datetimeFigureOut">
              <a:rPr lang="en-US" smtClean="0"/>
              <a:t>17/04/2014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D2DAA-1F2D-E34B-BE70-F94BFA7CE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466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F8A6E-94BE-744B-A9FC-0987D1E71154}" type="datetimeFigureOut">
              <a:rPr lang="en-US" smtClean="0"/>
              <a:t>17/04/2014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D2DAA-1F2D-E34B-BE70-F94BFA7CE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109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F8A6E-94BE-744B-A9FC-0987D1E71154}" type="datetimeFigureOut">
              <a:rPr lang="en-US" smtClean="0"/>
              <a:t>17/04/2014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D2DAA-1F2D-E34B-BE70-F94BFA7CE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75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F8A6E-94BE-744B-A9FC-0987D1E71154}" type="datetimeFigureOut">
              <a:rPr lang="en-US" smtClean="0"/>
              <a:t>17/04/2014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D2DAA-1F2D-E34B-BE70-F94BFA7CE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517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F8A6E-94BE-744B-A9FC-0987D1E71154}" type="datetimeFigureOut">
              <a:rPr lang="en-US" smtClean="0"/>
              <a:t>17/04/2014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D2DAA-1F2D-E34B-BE70-F94BFA7CE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348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F8A6E-94BE-744B-A9FC-0987D1E71154}" type="datetimeFigureOut">
              <a:rPr lang="en-US" smtClean="0"/>
              <a:t>17/04/2014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D2DAA-1F2D-E34B-BE70-F94BFA7CE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753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F8A6E-94BE-744B-A9FC-0987D1E71154}" type="datetimeFigureOut">
              <a:rPr lang="en-US" smtClean="0"/>
              <a:t>17/04/2014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D2DAA-1F2D-E34B-BE70-F94BFA7CE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18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F8A6E-94BE-744B-A9FC-0987D1E71154}" type="datetimeFigureOut">
              <a:rPr lang="en-US" smtClean="0"/>
              <a:t>17/04/2014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D2DAA-1F2D-E34B-BE70-F94BFA7CE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97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F8A6E-94BE-744B-A9FC-0987D1E71154}" type="datetimeFigureOut">
              <a:rPr lang="en-US" smtClean="0"/>
              <a:t>17/04/2014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D2DAA-1F2D-E34B-BE70-F94BFA7CE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17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F8A6E-94BE-744B-A9FC-0987D1E71154}" type="datetimeFigureOut">
              <a:rPr lang="en-US" smtClean="0"/>
              <a:t>17/04/2014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2D2DAA-1F2D-E34B-BE70-F94BFA7CE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232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0.png"/><Relationship Id="rId12" Type="http://schemas.openxmlformats.org/officeDocument/2006/relationships/image" Target="../media/image51.png"/><Relationship Id="rId13" Type="http://schemas.openxmlformats.org/officeDocument/2006/relationships/image" Target="../media/image52.png"/><Relationship Id="rId14" Type="http://schemas.openxmlformats.org/officeDocument/2006/relationships/image" Target="../media/image53.png"/><Relationship Id="rId15" Type="http://schemas.openxmlformats.org/officeDocument/2006/relationships/image" Target="../media/image54.png"/><Relationship Id="rId16" Type="http://schemas.openxmlformats.org/officeDocument/2006/relationships/image" Target="../media/image55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1.png"/><Relationship Id="rId3" Type="http://schemas.openxmlformats.org/officeDocument/2006/relationships/image" Target="../media/image42.png"/><Relationship Id="rId4" Type="http://schemas.openxmlformats.org/officeDocument/2006/relationships/image" Target="../media/image43.png"/><Relationship Id="rId5" Type="http://schemas.openxmlformats.org/officeDocument/2006/relationships/image" Target="../media/image44.png"/><Relationship Id="rId6" Type="http://schemas.openxmlformats.org/officeDocument/2006/relationships/image" Target="../media/image45.png"/><Relationship Id="rId7" Type="http://schemas.openxmlformats.org/officeDocument/2006/relationships/image" Target="../media/image46.png"/><Relationship Id="rId8" Type="http://schemas.openxmlformats.org/officeDocument/2006/relationships/image" Target="../media/image47.png"/><Relationship Id="rId9" Type="http://schemas.openxmlformats.org/officeDocument/2006/relationships/image" Target="../media/image48.png"/><Relationship Id="rId10" Type="http://schemas.openxmlformats.org/officeDocument/2006/relationships/image" Target="../media/image49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image" Target="../media/image62.emf"/><Relationship Id="rId20" Type="http://schemas.openxmlformats.org/officeDocument/2006/relationships/image" Target="../media/image73.emf"/><Relationship Id="rId21" Type="http://schemas.openxmlformats.org/officeDocument/2006/relationships/image" Target="../media/image74.emf"/><Relationship Id="rId22" Type="http://schemas.openxmlformats.org/officeDocument/2006/relationships/image" Target="../media/image75.emf"/><Relationship Id="rId23" Type="http://schemas.openxmlformats.org/officeDocument/2006/relationships/image" Target="../media/image76.emf"/><Relationship Id="rId24" Type="http://schemas.openxmlformats.org/officeDocument/2006/relationships/image" Target="../media/image77.emf"/><Relationship Id="rId25" Type="http://schemas.openxmlformats.org/officeDocument/2006/relationships/image" Target="../media/image78.emf"/><Relationship Id="rId26" Type="http://schemas.openxmlformats.org/officeDocument/2006/relationships/image" Target="../media/image79.emf"/><Relationship Id="rId10" Type="http://schemas.openxmlformats.org/officeDocument/2006/relationships/image" Target="../media/image63.emf"/><Relationship Id="rId11" Type="http://schemas.openxmlformats.org/officeDocument/2006/relationships/image" Target="../media/image64.emf"/><Relationship Id="rId12" Type="http://schemas.openxmlformats.org/officeDocument/2006/relationships/image" Target="../media/image65.emf"/><Relationship Id="rId13" Type="http://schemas.openxmlformats.org/officeDocument/2006/relationships/image" Target="../media/image66.emf"/><Relationship Id="rId14" Type="http://schemas.openxmlformats.org/officeDocument/2006/relationships/image" Target="../media/image67.emf"/><Relationship Id="rId15" Type="http://schemas.openxmlformats.org/officeDocument/2006/relationships/image" Target="../media/image68.emf"/><Relationship Id="rId16" Type="http://schemas.openxmlformats.org/officeDocument/2006/relationships/image" Target="../media/image69.emf"/><Relationship Id="rId17" Type="http://schemas.openxmlformats.org/officeDocument/2006/relationships/image" Target="../media/image70.emf"/><Relationship Id="rId18" Type="http://schemas.openxmlformats.org/officeDocument/2006/relationships/image" Target="../media/image71.emf"/><Relationship Id="rId19" Type="http://schemas.openxmlformats.org/officeDocument/2006/relationships/image" Target="../media/image7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6.emf"/><Relationship Id="rId4" Type="http://schemas.openxmlformats.org/officeDocument/2006/relationships/image" Target="../media/image57.emf"/><Relationship Id="rId5" Type="http://schemas.openxmlformats.org/officeDocument/2006/relationships/image" Target="../media/image58.emf"/><Relationship Id="rId6" Type="http://schemas.openxmlformats.org/officeDocument/2006/relationships/image" Target="../media/image59.emf"/><Relationship Id="rId7" Type="http://schemas.openxmlformats.org/officeDocument/2006/relationships/image" Target="../media/image60.emf"/><Relationship Id="rId8" Type="http://schemas.openxmlformats.org/officeDocument/2006/relationships/image" Target="../media/image6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4" Type="http://schemas.openxmlformats.org/officeDocument/2006/relationships/image" Target="../media/image73.emf"/><Relationship Id="rId5" Type="http://schemas.openxmlformats.org/officeDocument/2006/relationships/image" Target="../media/image7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2.emf"/><Relationship Id="rId3" Type="http://schemas.openxmlformats.org/officeDocument/2006/relationships/image" Target="../media/image8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4.emf"/><Relationship Id="rId3" Type="http://schemas.openxmlformats.org/officeDocument/2006/relationships/image" Target="../media/image85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0" Type="http://schemas.openxmlformats.org/officeDocument/2006/relationships/image" Target="../media/image20.png"/><Relationship Id="rId21" Type="http://schemas.openxmlformats.org/officeDocument/2006/relationships/image" Target="../media/image21.png"/><Relationship Id="rId22" Type="http://schemas.openxmlformats.org/officeDocument/2006/relationships/image" Target="../media/image22.png"/><Relationship Id="rId23" Type="http://schemas.openxmlformats.org/officeDocument/2006/relationships/image" Target="../media/image23.emf"/><Relationship Id="rId24" Type="http://schemas.openxmlformats.org/officeDocument/2006/relationships/image" Target="../media/image24.emf"/><Relationship Id="rId25" Type="http://schemas.openxmlformats.org/officeDocument/2006/relationships/image" Target="../media/image25.emf"/><Relationship Id="rId26" Type="http://schemas.openxmlformats.org/officeDocument/2006/relationships/image" Target="../media/image26.emf"/><Relationship Id="rId27" Type="http://schemas.openxmlformats.org/officeDocument/2006/relationships/image" Target="../media/image27.emf"/><Relationship Id="rId28" Type="http://schemas.openxmlformats.org/officeDocument/2006/relationships/image" Target="../media/image28.emf"/><Relationship Id="rId29" Type="http://schemas.openxmlformats.org/officeDocument/2006/relationships/image" Target="../media/image29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30" Type="http://schemas.openxmlformats.org/officeDocument/2006/relationships/image" Target="../media/image30.emf"/><Relationship Id="rId31" Type="http://schemas.openxmlformats.org/officeDocument/2006/relationships/image" Target="../media/image31.emf"/><Relationship Id="rId32" Type="http://schemas.openxmlformats.org/officeDocument/2006/relationships/image" Target="../media/image32.emf"/><Relationship Id="rId9" Type="http://schemas.openxmlformats.org/officeDocument/2006/relationships/image" Target="../media/image9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33" Type="http://schemas.openxmlformats.org/officeDocument/2006/relationships/image" Target="../media/image33.emf"/><Relationship Id="rId34" Type="http://schemas.openxmlformats.org/officeDocument/2006/relationships/image" Target="../media/image34.emf"/><Relationship Id="rId35" Type="http://schemas.openxmlformats.org/officeDocument/2006/relationships/image" Target="../media/image35.emf"/><Relationship Id="rId36" Type="http://schemas.openxmlformats.org/officeDocument/2006/relationships/image" Target="../media/image36.emf"/><Relationship Id="rId10" Type="http://schemas.openxmlformats.org/officeDocument/2006/relationships/image" Target="../media/image10.png"/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3" Type="http://schemas.openxmlformats.org/officeDocument/2006/relationships/image" Target="../media/image13.png"/><Relationship Id="rId14" Type="http://schemas.openxmlformats.org/officeDocument/2006/relationships/image" Target="../media/image14.png"/><Relationship Id="rId15" Type="http://schemas.openxmlformats.org/officeDocument/2006/relationships/image" Target="../media/image15.png"/><Relationship Id="rId16" Type="http://schemas.openxmlformats.org/officeDocument/2006/relationships/image" Target="../media/image16.png"/><Relationship Id="rId17" Type="http://schemas.openxmlformats.org/officeDocument/2006/relationships/image" Target="../media/image17.png"/><Relationship Id="rId18" Type="http://schemas.openxmlformats.org/officeDocument/2006/relationships/image" Target="../media/image18.png"/><Relationship Id="rId19" Type="http://schemas.openxmlformats.org/officeDocument/2006/relationships/image" Target="../media/image19.png"/><Relationship Id="rId37" Type="http://schemas.openxmlformats.org/officeDocument/2006/relationships/image" Target="../media/image37.emf"/><Relationship Id="rId38" Type="http://schemas.openxmlformats.org/officeDocument/2006/relationships/image" Target="../media/image38.emf"/><Relationship Id="rId39" Type="http://schemas.openxmlformats.org/officeDocument/2006/relationships/image" Target="../media/image39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Query Processor Compilation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Distributed Normal Form and Query compilation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763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/>
        </p:nvCxnSpPr>
        <p:spPr>
          <a:xfrm flipH="1" flipV="1">
            <a:off x="1616869" y="4449764"/>
            <a:ext cx="0" cy="19208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916118" y="5685624"/>
            <a:ext cx="1396729" cy="233590"/>
          </a:xfrm>
          <a:prstGeom prst="rect">
            <a:avLst/>
          </a:prstGeom>
          <a:blipFill rotWithShape="0">
            <a:blip r:embed="rId2"/>
            <a:stretch>
              <a:fillRect l="-1634" b="-13158"/>
            </a:stretch>
          </a:blipFill>
        </p:spPr>
        <p:txBody>
          <a:bodyPr/>
          <a:lstStyle/>
          <a:p>
            <a:pPr>
              <a:defRPr/>
            </a:pPr>
            <a:r>
              <a:rPr lang="fr-FR">
                <a:noFill/>
                <a:cs typeface="+mn-cs"/>
              </a:rPr>
              <a:t> </a:t>
            </a:r>
          </a:p>
        </p:txBody>
      </p:sp>
      <p:sp>
        <p:nvSpPr>
          <p:cNvPr id="40" name="TextBox 39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239199" y="6171340"/>
            <a:ext cx="759728" cy="207301"/>
          </a:xfrm>
          <a:prstGeom prst="rect">
            <a:avLst/>
          </a:prstGeom>
          <a:blipFill rotWithShape="0">
            <a:blip r:embed="rId3"/>
            <a:stretch>
              <a:fillRect l="-1807" b="-26471"/>
            </a:stretch>
          </a:blipFill>
        </p:spPr>
        <p:txBody>
          <a:bodyPr/>
          <a:lstStyle/>
          <a:p>
            <a:pPr>
              <a:defRPr/>
            </a:pPr>
            <a:r>
              <a:rPr lang="fr-FR">
                <a:noFill/>
                <a:cs typeface="+mn-cs"/>
              </a:rPr>
              <a:t> </a:t>
            </a:r>
          </a:p>
        </p:txBody>
      </p:sp>
      <p:sp>
        <p:nvSpPr>
          <p:cNvPr id="41" name="TextBox 40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409847" y="6673334"/>
            <a:ext cx="418433" cy="184666"/>
          </a:xfrm>
          <a:prstGeom prst="rect">
            <a:avLst/>
          </a:prstGeom>
          <a:blipFill rotWithShape="0">
            <a:blip r:embed="rId4"/>
            <a:stretch>
              <a:fillRect l="-6522" r="-4348" b="-6667"/>
            </a:stretch>
          </a:blipFill>
        </p:spPr>
        <p:txBody>
          <a:bodyPr/>
          <a:lstStyle/>
          <a:p>
            <a:pPr>
              <a:defRPr/>
            </a:pPr>
            <a:r>
              <a:rPr lang="fr-FR">
                <a:noFill/>
                <a:cs typeface="+mn-cs"/>
              </a:rPr>
              <a:t> </a:t>
            </a:r>
          </a:p>
        </p:txBody>
      </p:sp>
      <p:sp>
        <p:nvSpPr>
          <p:cNvPr id="46" name="TextBox 45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405664" y="5196006"/>
            <a:ext cx="429252" cy="186590"/>
          </a:xfrm>
          <a:prstGeom prst="rect">
            <a:avLst/>
          </a:prstGeom>
          <a:blipFill rotWithShape="0">
            <a:blip r:embed="rId5"/>
            <a:stretch>
              <a:fillRect l="-6383" b="-19355"/>
            </a:stretch>
          </a:blipFill>
        </p:spPr>
        <p:txBody>
          <a:bodyPr/>
          <a:lstStyle/>
          <a:p>
            <a:pPr>
              <a:defRPr/>
            </a:pPr>
            <a:r>
              <a:rPr lang="fr-FR">
                <a:noFill/>
                <a:cs typeface="+mn-cs"/>
              </a:rPr>
              <a:t> </a:t>
            </a:r>
          </a:p>
        </p:txBody>
      </p:sp>
      <p:sp>
        <p:nvSpPr>
          <p:cNvPr id="47" name="TextBox 46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247354" y="4145899"/>
            <a:ext cx="2749022" cy="274434"/>
          </a:xfrm>
          <a:prstGeom prst="rect">
            <a:avLst/>
          </a:prstGeom>
          <a:blipFill rotWithShape="0">
            <a:blip r:embed="rId6"/>
            <a:stretch>
              <a:fillRect l="-832" b="-8889"/>
            </a:stretch>
          </a:blipFill>
        </p:spPr>
        <p:txBody>
          <a:bodyPr/>
          <a:lstStyle/>
          <a:p>
            <a:pPr>
              <a:defRPr/>
            </a:pPr>
            <a:r>
              <a:rPr lang="fr-FR">
                <a:noFill/>
                <a:cs typeface="+mn-cs"/>
              </a:rPr>
              <a:t> </a:t>
            </a:r>
          </a:p>
        </p:txBody>
      </p:sp>
      <p:sp>
        <p:nvSpPr>
          <p:cNvPr id="48" name="TextBox 47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410084" y="3286488"/>
            <a:ext cx="429252" cy="186974"/>
          </a:xfrm>
          <a:prstGeom prst="rect">
            <a:avLst/>
          </a:prstGeom>
          <a:blipFill rotWithShape="0">
            <a:blip r:embed="rId7"/>
            <a:stretch>
              <a:fillRect l="-6383" b="-19355"/>
            </a:stretch>
          </a:blipFill>
        </p:spPr>
        <p:txBody>
          <a:bodyPr/>
          <a:lstStyle/>
          <a:p>
            <a:pPr>
              <a:defRPr/>
            </a:pPr>
            <a:r>
              <a:rPr lang="fr-FR">
                <a:noFill/>
                <a:cs typeface="+mn-cs"/>
              </a:rPr>
              <a:t> </a:t>
            </a:r>
          </a:p>
        </p:txBody>
      </p:sp>
      <p:sp>
        <p:nvSpPr>
          <p:cNvPr id="49" name="TextBox 48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345198" y="2373355"/>
            <a:ext cx="543515" cy="226600"/>
          </a:xfrm>
          <a:prstGeom prst="rect">
            <a:avLst/>
          </a:prstGeom>
          <a:blipFill rotWithShape="0">
            <a:blip r:embed="rId8"/>
            <a:stretch>
              <a:fillRect l="-5042" r="-840" b="-15789"/>
            </a:stretch>
          </a:blipFill>
        </p:spPr>
        <p:txBody>
          <a:bodyPr/>
          <a:lstStyle/>
          <a:p>
            <a:pPr>
              <a:defRPr/>
            </a:pPr>
            <a:r>
              <a:rPr lang="fr-FR">
                <a:noFill/>
                <a:cs typeface="+mn-cs"/>
              </a:rPr>
              <a:t> </a:t>
            </a:r>
          </a:p>
        </p:txBody>
      </p:sp>
      <p:sp>
        <p:nvSpPr>
          <p:cNvPr id="53" name="TextBox 52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009730" y="997404"/>
            <a:ext cx="1213505" cy="231217"/>
          </a:xfrm>
          <a:prstGeom prst="rect">
            <a:avLst/>
          </a:prstGeom>
          <a:blipFill rotWithShape="0">
            <a:blip r:embed="rId9"/>
            <a:stretch>
              <a:fillRect l="-3019" b="-15789"/>
            </a:stretch>
          </a:blipFill>
        </p:spPr>
        <p:txBody>
          <a:bodyPr/>
          <a:lstStyle/>
          <a:p>
            <a:pPr>
              <a:defRPr/>
            </a:pPr>
            <a:r>
              <a:rPr lang="fr-FR">
                <a:noFill/>
                <a:cs typeface="+mn-cs"/>
              </a:rPr>
              <a:t> </a:t>
            </a:r>
          </a:p>
        </p:txBody>
      </p:sp>
      <p:sp>
        <p:nvSpPr>
          <p:cNvPr id="54" name="TextBox 53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384216" y="575631"/>
            <a:ext cx="444064" cy="184666"/>
          </a:xfrm>
          <a:prstGeom prst="rect">
            <a:avLst/>
          </a:prstGeom>
          <a:blipFill rotWithShape="0">
            <a:blip r:embed="rId10"/>
            <a:stretch>
              <a:fillRect l="-6186" r="-6186" b="-3226"/>
            </a:stretch>
          </a:blipFill>
        </p:spPr>
        <p:txBody>
          <a:bodyPr/>
          <a:lstStyle/>
          <a:p>
            <a:pPr>
              <a:defRPr/>
            </a:pPr>
            <a:r>
              <a:rPr lang="fr-FR">
                <a:noFill/>
                <a:cs typeface="+mn-cs"/>
              </a:rPr>
              <a:t> </a:t>
            </a:r>
          </a:p>
        </p:txBody>
      </p:sp>
      <p:sp>
        <p:nvSpPr>
          <p:cNvPr id="13323" name="TextBox 54"/>
          <p:cNvSpPr txBox="1">
            <a:spLocks noChangeArrowheads="1"/>
          </p:cNvSpPr>
          <p:nvPr/>
        </p:nvSpPr>
        <p:spPr bwMode="auto">
          <a:xfrm>
            <a:off x="3406378" y="887413"/>
            <a:ext cx="2850043" cy="5262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fr-FR" sz="1600" b="1" dirty="0"/>
              <a:t>SELECT DISTINCT</a:t>
            </a:r>
            <a:r>
              <a:rPr lang="fr-FR" sz="1600" dirty="0"/>
              <a:t> </a:t>
            </a:r>
          </a:p>
          <a:p>
            <a:pPr eaLnBrk="1" hangingPunct="1"/>
            <a:r>
              <a:rPr lang="fr-FR" sz="1600" dirty="0"/>
              <a:t>	t</a:t>
            </a:r>
            <a:r>
              <a:rPr lang="fr-FR" sz="1600" baseline="-25000" dirty="0"/>
              <a:t>1</a:t>
            </a:r>
            <a:r>
              <a:rPr lang="fr-FR" sz="1600" baseline="30000" dirty="0"/>
              <a:t>7</a:t>
            </a:r>
            <a:r>
              <a:rPr lang="fr-FR" sz="1600" dirty="0"/>
              <a:t>,</a:t>
            </a:r>
          </a:p>
          <a:p>
            <a:pPr eaLnBrk="1" hangingPunct="1"/>
            <a:r>
              <a:rPr lang="fr-FR" sz="1600" dirty="0"/>
              <a:t>	…,</a:t>
            </a:r>
          </a:p>
          <a:p>
            <a:pPr eaLnBrk="1" hangingPunct="1"/>
            <a:r>
              <a:rPr lang="fr-FR" sz="1600" dirty="0"/>
              <a:t>	t</a:t>
            </a:r>
            <a:r>
              <a:rPr lang="fr-FR" sz="1600" baseline="-25000" dirty="0"/>
              <a:t>p</a:t>
            </a:r>
            <a:r>
              <a:rPr lang="fr-FR" sz="1600" baseline="30000" dirty="0"/>
              <a:t>7</a:t>
            </a:r>
            <a:endParaRPr lang="fr-FR" sz="1600" dirty="0"/>
          </a:p>
          <a:p>
            <a:pPr eaLnBrk="1" hangingPunct="1"/>
            <a:r>
              <a:rPr lang="fr-FR" sz="1600" dirty="0"/>
              <a:t>	f</a:t>
            </a:r>
            <a:r>
              <a:rPr lang="fr-FR" sz="1600" baseline="-25000" dirty="0"/>
              <a:t>1</a:t>
            </a:r>
            <a:r>
              <a:rPr lang="fr-FR" sz="1600" baseline="30000" dirty="0"/>
              <a:t>A</a:t>
            </a:r>
            <a:r>
              <a:rPr lang="fr-FR" sz="1600" baseline="-25000" dirty="0"/>
              <a:t> </a:t>
            </a:r>
            <a:r>
              <a:rPr lang="fr-FR" sz="1600" dirty="0"/>
              <a:t>(t</a:t>
            </a:r>
            <a:r>
              <a:rPr lang="fr-FR" sz="1600" baseline="-25000" dirty="0"/>
              <a:t>1,1</a:t>
            </a:r>
            <a:r>
              <a:rPr lang="fr-FR" sz="1600" baseline="30000" dirty="0"/>
              <a:t>2</a:t>
            </a:r>
            <a:r>
              <a:rPr lang="fr-FR" sz="1600" dirty="0"/>
              <a:t>,…, t</a:t>
            </a:r>
            <a:r>
              <a:rPr lang="fr-FR" sz="1600" baseline="-25000" dirty="0"/>
              <a:t>1,k1</a:t>
            </a:r>
            <a:r>
              <a:rPr lang="fr-FR" sz="1600" baseline="30000" dirty="0"/>
              <a:t>2</a:t>
            </a:r>
            <a:r>
              <a:rPr lang="fr-FR" sz="1600" dirty="0"/>
              <a:t>) </a:t>
            </a:r>
            <a:r>
              <a:rPr lang="fr-FR" sz="1600" b="1" dirty="0"/>
              <a:t>AS</a:t>
            </a:r>
            <a:r>
              <a:rPr lang="fr-FR" sz="1600" dirty="0"/>
              <a:t> Ag</a:t>
            </a:r>
            <a:r>
              <a:rPr lang="fr-FR" sz="1600" baseline="-25000" dirty="0"/>
              <a:t>1</a:t>
            </a:r>
            <a:r>
              <a:rPr lang="fr-FR" sz="1600" dirty="0"/>
              <a:t>,</a:t>
            </a:r>
          </a:p>
          <a:p>
            <a:pPr eaLnBrk="1" hangingPunct="1"/>
            <a:r>
              <a:rPr lang="fr-FR" sz="1600" dirty="0"/>
              <a:t>	…,</a:t>
            </a:r>
          </a:p>
          <a:p>
            <a:pPr eaLnBrk="1" hangingPunct="1"/>
            <a:r>
              <a:rPr lang="fr-FR" sz="1600" dirty="0"/>
              <a:t>	</a:t>
            </a:r>
            <a:r>
              <a:rPr lang="fr-FR" sz="1600" dirty="0" err="1"/>
              <a:t>f</a:t>
            </a:r>
            <a:r>
              <a:rPr lang="fr-FR" sz="1600" baseline="-25000" dirty="0" err="1"/>
              <a:t>m</a:t>
            </a:r>
            <a:r>
              <a:rPr lang="fr-FR" sz="1600" baseline="30000" dirty="0" err="1"/>
              <a:t>A</a:t>
            </a:r>
            <a:r>
              <a:rPr lang="fr-FR" sz="1600" baseline="-25000" dirty="0"/>
              <a:t> </a:t>
            </a:r>
            <a:r>
              <a:rPr lang="fr-FR" sz="1600" dirty="0"/>
              <a:t>(t</a:t>
            </a:r>
            <a:r>
              <a:rPr lang="fr-FR" sz="1600" baseline="-25000" dirty="0"/>
              <a:t>m,1</a:t>
            </a:r>
            <a:r>
              <a:rPr lang="fr-FR" sz="1600" baseline="30000" dirty="0"/>
              <a:t>2</a:t>
            </a:r>
            <a:r>
              <a:rPr lang="fr-FR" sz="1600" dirty="0"/>
              <a:t>,…, t</a:t>
            </a:r>
            <a:r>
              <a:rPr lang="fr-FR" sz="1600" baseline="-25000" dirty="0"/>
              <a:t>m,km</a:t>
            </a:r>
            <a:r>
              <a:rPr lang="fr-FR" sz="1600" baseline="30000" dirty="0"/>
              <a:t>2</a:t>
            </a:r>
            <a:r>
              <a:rPr lang="fr-FR" sz="1600" dirty="0"/>
              <a:t>) </a:t>
            </a:r>
            <a:r>
              <a:rPr lang="fr-FR" sz="1600" b="1" dirty="0"/>
              <a:t>AS</a:t>
            </a:r>
            <a:r>
              <a:rPr lang="fr-FR" sz="1600" dirty="0"/>
              <a:t> </a:t>
            </a:r>
            <a:r>
              <a:rPr lang="fr-FR" sz="1600" dirty="0" err="1"/>
              <a:t>Ag</a:t>
            </a:r>
            <a:r>
              <a:rPr lang="fr-FR" sz="1600" baseline="-25000" dirty="0" err="1"/>
              <a:t>m</a:t>
            </a:r>
            <a:endParaRPr lang="fr-FR" sz="1600" dirty="0"/>
          </a:p>
          <a:p>
            <a:pPr eaLnBrk="1" hangingPunct="1"/>
            <a:r>
              <a:rPr lang="fr-FR" sz="1600" b="1" dirty="0"/>
              <a:t>FROM</a:t>
            </a:r>
            <a:r>
              <a:rPr lang="fr-FR" sz="1600" dirty="0"/>
              <a:t> </a:t>
            </a:r>
          </a:p>
          <a:p>
            <a:pPr eaLnBrk="1" hangingPunct="1"/>
            <a:r>
              <a:rPr lang="fr-FR" sz="1600" dirty="0"/>
              <a:t>	input </a:t>
            </a:r>
          </a:p>
          <a:p>
            <a:pPr eaLnBrk="1" hangingPunct="1"/>
            <a:r>
              <a:rPr lang="fr-FR" sz="1600" b="1" dirty="0"/>
              <a:t>WHERE</a:t>
            </a:r>
            <a:r>
              <a:rPr lang="fr-FR" sz="1600" dirty="0"/>
              <a:t> </a:t>
            </a:r>
          </a:p>
          <a:p>
            <a:pPr eaLnBrk="1" hangingPunct="1"/>
            <a:r>
              <a:rPr lang="fr-FR" sz="1600" dirty="0"/>
              <a:t>	t</a:t>
            </a:r>
            <a:r>
              <a:rPr lang="fr-FR" sz="1600" baseline="30000" dirty="0"/>
              <a:t>1</a:t>
            </a:r>
            <a:endParaRPr lang="fr-FR" sz="1600" baseline="-25000" dirty="0"/>
          </a:p>
          <a:p>
            <a:pPr eaLnBrk="1" hangingPunct="1"/>
            <a:r>
              <a:rPr lang="fr-FR" sz="1600" b="1" dirty="0"/>
              <a:t>GROUP BY </a:t>
            </a:r>
          </a:p>
          <a:p>
            <a:pPr eaLnBrk="1" hangingPunct="1"/>
            <a:r>
              <a:rPr lang="fr-FR" sz="1600" b="1" dirty="0"/>
              <a:t>	</a:t>
            </a:r>
            <a:r>
              <a:rPr lang="fr-FR" sz="1600" dirty="0"/>
              <a:t>t</a:t>
            </a:r>
            <a:r>
              <a:rPr lang="fr-FR" sz="1600" baseline="-25000" dirty="0"/>
              <a:t>1</a:t>
            </a:r>
            <a:r>
              <a:rPr lang="fr-FR" sz="1600" baseline="30000" dirty="0"/>
              <a:t>2</a:t>
            </a:r>
            <a:r>
              <a:rPr lang="fr-FR" sz="1600" dirty="0"/>
              <a:t>, …, t</a:t>
            </a:r>
            <a:r>
              <a:rPr lang="fr-FR" sz="1600" baseline="-25000" dirty="0"/>
              <a:t>k</a:t>
            </a:r>
            <a:r>
              <a:rPr lang="fr-FR" sz="1600" baseline="30000" dirty="0"/>
              <a:t>2</a:t>
            </a:r>
            <a:endParaRPr lang="fr-FR" sz="1600" baseline="-25000" dirty="0"/>
          </a:p>
          <a:p>
            <a:pPr eaLnBrk="1" hangingPunct="1"/>
            <a:r>
              <a:rPr lang="fr-FR" sz="1600" b="1" dirty="0"/>
              <a:t>HAVING</a:t>
            </a:r>
            <a:r>
              <a:rPr lang="fr-FR" sz="1600" dirty="0"/>
              <a:t> </a:t>
            </a:r>
          </a:p>
          <a:p>
            <a:pPr eaLnBrk="1" hangingPunct="1"/>
            <a:r>
              <a:rPr lang="fr-FR" sz="1600" dirty="0"/>
              <a:t>	t</a:t>
            </a:r>
            <a:r>
              <a:rPr lang="fr-FR" sz="1600" baseline="30000" dirty="0"/>
              <a:t>3</a:t>
            </a:r>
            <a:endParaRPr lang="fr-FR" sz="1600" baseline="-25000" dirty="0"/>
          </a:p>
          <a:p>
            <a:pPr eaLnBrk="1" hangingPunct="1"/>
            <a:r>
              <a:rPr lang="fr-FR" sz="1600" b="1" dirty="0"/>
              <a:t>ORDER BY </a:t>
            </a:r>
          </a:p>
          <a:p>
            <a:pPr eaLnBrk="1" hangingPunct="1"/>
            <a:r>
              <a:rPr lang="fr-FR" sz="1600" b="1" dirty="0"/>
              <a:t>	</a:t>
            </a:r>
            <a:r>
              <a:rPr lang="fr-FR" sz="1600" dirty="0"/>
              <a:t>t</a:t>
            </a:r>
            <a:r>
              <a:rPr lang="fr-FR" sz="1600" baseline="-25000" dirty="0"/>
              <a:t>1</a:t>
            </a:r>
            <a:r>
              <a:rPr lang="fr-FR" sz="1600" baseline="30000" dirty="0"/>
              <a:t>4</a:t>
            </a:r>
            <a:r>
              <a:rPr lang="fr-FR" sz="1600" dirty="0"/>
              <a:t>, …, t</a:t>
            </a:r>
            <a:r>
              <a:rPr lang="fr-FR" sz="1600" baseline="-25000" dirty="0"/>
              <a:t>l</a:t>
            </a:r>
            <a:r>
              <a:rPr lang="fr-FR" sz="1600" baseline="30000" dirty="0"/>
              <a:t>4</a:t>
            </a:r>
            <a:endParaRPr lang="fr-FR" sz="1600" baseline="-25000" dirty="0"/>
          </a:p>
          <a:p>
            <a:pPr eaLnBrk="1" hangingPunct="1"/>
            <a:r>
              <a:rPr lang="fr-FR" sz="1600" b="1" dirty="0"/>
              <a:t>LIMIT</a:t>
            </a:r>
            <a:r>
              <a:rPr lang="fr-FR" sz="1600" dirty="0"/>
              <a:t> </a:t>
            </a:r>
          </a:p>
          <a:p>
            <a:pPr eaLnBrk="1" hangingPunct="1"/>
            <a:r>
              <a:rPr lang="fr-FR" sz="1600" dirty="0"/>
              <a:t>	t</a:t>
            </a:r>
            <a:r>
              <a:rPr lang="fr-FR" sz="1600" baseline="30000" dirty="0"/>
              <a:t>5</a:t>
            </a:r>
            <a:endParaRPr lang="fr-FR" sz="1600" dirty="0"/>
          </a:p>
          <a:p>
            <a:pPr eaLnBrk="1" hangingPunct="1"/>
            <a:r>
              <a:rPr lang="fr-FR" sz="1600" b="1" dirty="0"/>
              <a:t>OFFSET</a:t>
            </a:r>
            <a:r>
              <a:rPr lang="fr-FR" sz="1600" dirty="0"/>
              <a:t> </a:t>
            </a:r>
          </a:p>
          <a:p>
            <a:pPr eaLnBrk="1" hangingPunct="1"/>
            <a:r>
              <a:rPr lang="fr-FR" sz="1600" dirty="0"/>
              <a:t>	t</a:t>
            </a:r>
            <a:r>
              <a:rPr lang="fr-FR" sz="1600" baseline="30000" dirty="0"/>
              <a:t>6</a:t>
            </a:r>
            <a:endParaRPr lang="fr-FR" sz="1600" dirty="0"/>
          </a:p>
        </p:txBody>
      </p:sp>
      <p:sp>
        <p:nvSpPr>
          <p:cNvPr id="57" name="TextBox 56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348790" y="1946461"/>
            <a:ext cx="515863" cy="203261"/>
          </a:xfrm>
          <a:prstGeom prst="rect">
            <a:avLst/>
          </a:prstGeom>
          <a:blipFill rotWithShape="0">
            <a:blip r:embed="rId11"/>
            <a:stretch>
              <a:fillRect l="-7965" b="-20588"/>
            </a:stretch>
          </a:blipFill>
        </p:spPr>
        <p:txBody>
          <a:bodyPr/>
          <a:lstStyle/>
          <a:p>
            <a:pPr>
              <a:defRPr/>
            </a:pPr>
            <a:r>
              <a:rPr lang="fr-FR">
                <a:noFill/>
                <a:cs typeface="+mn-cs"/>
              </a:rPr>
              <a:t> </a:t>
            </a:r>
          </a:p>
        </p:txBody>
      </p:sp>
      <p:cxnSp>
        <p:nvCxnSpPr>
          <p:cNvPr id="60" name="Straight Arrow Connector 59"/>
          <p:cNvCxnSpPr/>
          <p:nvPr/>
        </p:nvCxnSpPr>
        <p:spPr>
          <a:xfrm>
            <a:off x="2724151" y="3486150"/>
            <a:ext cx="592931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 flipV="1">
            <a:off x="1616869" y="6429376"/>
            <a:ext cx="0" cy="193675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 flipV="1">
            <a:off x="1616869" y="5969001"/>
            <a:ext cx="0" cy="193675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H="1" flipV="1">
            <a:off x="1616869" y="5462589"/>
            <a:ext cx="0" cy="19208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 flipV="1">
            <a:off x="1616869" y="4937126"/>
            <a:ext cx="0" cy="193675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H="1" flipV="1">
            <a:off x="1616869" y="3971925"/>
            <a:ext cx="0" cy="19208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H="1" flipV="1">
            <a:off x="1616869" y="3506789"/>
            <a:ext cx="0" cy="19208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 flipV="1">
            <a:off x="1614488" y="3084514"/>
            <a:ext cx="0" cy="19208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H="1" flipV="1">
            <a:off x="1615679" y="2646364"/>
            <a:ext cx="0" cy="19208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 flipV="1">
            <a:off x="1614488" y="2179639"/>
            <a:ext cx="0" cy="19208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H="1" flipV="1">
            <a:off x="1618060" y="1724025"/>
            <a:ext cx="0" cy="19208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1614488" y="1252539"/>
            <a:ext cx="0" cy="19208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H="1" flipV="1">
            <a:off x="1614488" y="785813"/>
            <a:ext cx="0" cy="19208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extBox 32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916116" y="4666952"/>
            <a:ext cx="1396729" cy="234360"/>
          </a:xfrm>
          <a:prstGeom prst="rect">
            <a:avLst/>
          </a:prstGeom>
          <a:blipFill rotWithShape="0">
            <a:blip r:embed="rId12"/>
            <a:stretch>
              <a:fillRect l="-1634" b="-13158"/>
            </a:stretch>
          </a:blipFill>
        </p:spPr>
        <p:txBody>
          <a:bodyPr/>
          <a:lstStyle/>
          <a:p>
            <a:pPr>
              <a:defRPr/>
            </a:pPr>
            <a:r>
              <a:rPr lang="fr-FR">
                <a:noFill/>
                <a:cs typeface="+mn-cs"/>
              </a:rPr>
              <a:t> </a:t>
            </a:r>
          </a:p>
        </p:txBody>
      </p:sp>
      <p:sp>
        <p:nvSpPr>
          <p:cNvPr id="35" name="TextBox 34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916118" y="3699001"/>
            <a:ext cx="1396729" cy="236090"/>
          </a:xfrm>
          <a:prstGeom prst="rect">
            <a:avLst/>
          </a:prstGeom>
          <a:blipFill rotWithShape="0">
            <a:blip r:embed="rId13"/>
            <a:stretch>
              <a:fillRect l="-1634" b="-10256"/>
            </a:stretch>
          </a:blipFill>
        </p:spPr>
        <p:txBody>
          <a:bodyPr/>
          <a:lstStyle/>
          <a:p>
            <a:pPr>
              <a:defRPr/>
            </a:pPr>
            <a:r>
              <a:rPr lang="fr-FR">
                <a:noFill/>
                <a:cs typeface="+mn-cs"/>
              </a:rPr>
              <a:t> </a:t>
            </a:r>
          </a:p>
        </p:txBody>
      </p:sp>
      <p:sp>
        <p:nvSpPr>
          <p:cNvPr id="37" name="TextBox 36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916116" y="2823316"/>
            <a:ext cx="1396729" cy="232949"/>
          </a:xfrm>
          <a:prstGeom prst="rect">
            <a:avLst/>
          </a:prstGeom>
          <a:blipFill rotWithShape="0">
            <a:blip r:embed="rId14"/>
            <a:stretch>
              <a:fillRect l="-1634" b="-13158"/>
            </a:stretch>
          </a:blipFill>
        </p:spPr>
        <p:txBody>
          <a:bodyPr/>
          <a:lstStyle/>
          <a:p>
            <a:pPr>
              <a:defRPr/>
            </a:pPr>
            <a:r>
              <a:rPr lang="fr-FR">
                <a:noFill/>
                <a:cs typeface="+mn-cs"/>
              </a:rPr>
              <a:t> </a:t>
            </a:r>
          </a:p>
        </p:txBody>
      </p:sp>
      <p:sp>
        <p:nvSpPr>
          <p:cNvPr id="56" name="TextBox 55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916113" y="1470291"/>
            <a:ext cx="1396729" cy="232884"/>
          </a:xfrm>
          <a:prstGeom prst="rect">
            <a:avLst/>
          </a:prstGeom>
          <a:blipFill rotWithShape="0">
            <a:blip r:embed="rId15"/>
            <a:stretch>
              <a:fillRect l="-1634" b="-13158"/>
            </a:stretch>
          </a:blipFill>
        </p:spPr>
        <p:txBody>
          <a:bodyPr/>
          <a:lstStyle/>
          <a:p>
            <a:pPr>
              <a:defRPr/>
            </a:pPr>
            <a:r>
              <a:rPr lang="fr-FR">
                <a:noFill/>
                <a:cs typeface="+mn-cs"/>
              </a:rPr>
              <a:t> </a:t>
            </a:r>
          </a:p>
        </p:txBody>
      </p:sp>
      <p:sp>
        <p:nvSpPr>
          <p:cNvPr id="13342" name="TextBox 1"/>
          <p:cNvSpPr txBox="1">
            <a:spLocks noChangeArrowheads="1"/>
          </p:cNvSpPr>
          <p:nvPr/>
        </p:nvSpPr>
        <p:spPr bwMode="auto">
          <a:xfrm>
            <a:off x="862457" y="0"/>
            <a:ext cx="150406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fr-FR" sz="1800" b="1"/>
              <a:t>translateQ(Q)</a:t>
            </a:r>
          </a:p>
        </p:txBody>
      </p:sp>
      <p:sp>
        <p:nvSpPr>
          <p:cNvPr id="13343" name="TextBox 42"/>
          <p:cNvSpPr txBox="1">
            <a:spLocks noChangeArrowheads="1"/>
          </p:cNvSpPr>
          <p:nvPr/>
        </p:nvSpPr>
        <p:spPr bwMode="auto">
          <a:xfrm>
            <a:off x="3175906" y="19626"/>
            <a:ext cx="236754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fr-FR" sz="1800" b="1" dirty="0" err="1" smtClean="0"/>
              <a:t>Query</a:t>
            </a:r>
            <a:r>
              <a:rPr lang="fr-FR" sz="1800" b="1" dirty="0" smtClean="0"/>
              <a:t> format in SQL++</a:t>
            </a:r>
            <a:endParaRPr lang="fr-FR" sz="18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6644106" y="54263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705600" y="606208"/>
            <a:ext cx="1210733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 </a:t>
            </a:r>
            <a:r>
              <a:rPr lang="en-US" sz="1200" dirty="0" smtClean="0"/>
              <a:t>   : Size of output of query restricted to 16MB, and </a:t>
            </a:r>
            <a:r>
              <a:rPr lang="en-US" sz="1200" dirty="0"/>
              <a:t>single operator cannot use more than 10% of system RAM</a:t>
            </a:r>
          </a:p>
          <a:p>
            <a:endParaRPr lang="en-US" sz="1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832601" y="709497"/>
            <a:ext cx="101600" cy="101600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864653" y="1916113"/>
            <a:ext cx="101600" cy="101600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264920" y="2787651"/>
            <a:ext cx="101600" cy="101600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820204" y="3255964"/>
            <a:ext cx="101600" cy="101600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312842" y="3678364"/>
            <a:ext cx="101600" cy="101600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945576" y="4164013"/>
            <a:ext cx="101600" cy="101600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323512" y="4666952"/>
            <a:ext cx="101600" cy="101600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878070" y="1895661"/>
            <a:ext cx="101600" cy="101600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036820" y="2411335"/>
            <a:ext cx="101600" cy="101600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741420" y="3870325"/>
            <a:ext cx="101600" cy="101600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116261" y="5331796"/>
            <a:ext cx="101600" cy="101600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116261" y="4398964"/>
            <a:ext cx="101600" cy="101600"/>
          </a:xfrm>
          <a:prstGeom prst="rect">
            <a:avLst/>
          </a:prstGeom>
        </p:spPr>
      </p:pic>
      <p:pic>
        <p:nvPicPr>
          <p:cNvPr id="74" name="Picture 73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116261" y="5817614"/>
            <a:ext cx="101600" cy="1016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297640" y="6429805"/>
            <a:ext cx="170401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 err="1" smtClean="0"/>
              <a:t>MongoDB</a:t>
            </a:r>
            <a:r>
              <a:rPr lang="en-US" sz="1200" b="1" dirty="0" smtClean="0"/>
              <a:t> Normal </a:t>
            </a:r>
            <a:r>
              <a:rPr lang="en-US" sz="1200" b="1" dirty="0"/>
              <a:t>Form</a:t>
            </a:r>
          </a:p>
        </p:txBody>
      </p:sp>
    </p:spTree>
    <p:extLst>
      <p:ext uri="{BB962C8B-B14F-4D97-AF65-F5344CB8AC3E}">
        <p14:creationId xmlns:p14="http://schemas.microsoft.com/office/powerpoint/2010/main" val="2435099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50" y="676825"/>
            <a:ext cx="1816100" cy="4953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950" y="1154196"/>
            <a:ext cx="1003300" cy="4191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950" y="228600"/>
            <a:ext cx="1346200" cy="1778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21150" y="612578"/>
            <a:ext cx="711200" cy="1397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6200" y="924475"/>
            <a:ext cx="1181100" cy="228600"/>
          </a:xfrm>
          <a:prstGeom prst="rect">
            <a:avLst/>
          </a:prstGeom>
        </p:spPr>
      </p:pic>
      <p:cxnSp>
        <p:nvCxnSpPr>
          <p:cNvPr id="20" name="Straight Arrow Connector 19"/>
          <p:cNvCxnSpPr>
            <a:stCxn id="13" idx="0"/>
            <a:endCxn id="12" idx="2"/>
          </p:cNvCxnSpPr>
          <p:nvPr/>
        </p:nvCxnSpPr>
        <p:spPr>
          <a:xfrm flipV="1">
            <a:off x="4476750" y="752278"/>
            <a:ext cx="0" cy="17219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9" idx="0"/>
            <a:endCxn id="13" idx="2"/>
          </p:cNvCxnSpPr>
          <p:nvPr/>
        </p:nvCxnSpPr>
        <p:spPr>
          <a:xfrm flipV="1">
            <a:off x="4476750" y="1153075"/>
            <a:ext cx="0" cy="16622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9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95600" y="1319296"/>
            <a:ext cx="3162300" cy="2540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48050" y="1747744"/>
            <a:ext cx="2057400" cy="254000"/>
          </a:xfrm>
          <a:prstGeom prst="rect">
            <a:avLst/>
          </a:prstGeom>
        </p:spPr>
      </p:pic>
      <p:cxnSp>
        <p:nvCxnSpPr>
          <p:cNvPr id="32" name="Straight Arrow Connector 31"/>
          <p:cNvCxnSpPr>
            <a:stCxn id="31" idx="0"/>
            <a:endCxn id="29" idx="2"/>
          </p:cNvCxnSpPr>
          <p:nvPr/>
        </p:nvCxnSpPr>
        <p:spPr>
          <a:xfrm flipV="1">
            <a:off x="4476750" y="1573296"/>
            <a:ext cx="0" cy="17444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6" name="Picture 3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2950" y="1637873"/>
            <a:ext cx="1435100" cy="52070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896812" y="2594004"/>
            <a:ext cx="1016000" cy="241300"/>
          </a:xfrm>
          <a:prstGeom prst="rect">
            <a:avLst/>
          </a:prstGeom>
        </p:spPr>
      </p:pic>
      <p:cxnSp>
        <p:nvCxnSpPr>
          <p:cNvPr id="38" name="Straight Arrow Connector 37"/>
          <p:cNvCxnSpPr>
            <a:endCxn id="31" idx="2"/>
          </p:cNvCxnSpPr>
          <p:nvPr/>
        </p:nvCxnSpPr>
        <p:spPr>
          <a:xfrm flipV="1">
            <a:off x="4476750" y="2001744"/>
            <a:ext cx="0" cy="455705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1" name="Picture 4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125162" y="2571775"/>
            <a:ext cx="647700" cy="215900"/>
          </a:xfrm>
          <a:prstGeom prst="rect">
            <a:avLst/>
          </a:prstGeom>
        </p:spPr>
      </p:pic>
      <p:cxnSp>
        <p:nvCxnSpPr>
          <p:cNvPr id="53" name="Elbow Connector 52"/>
          <p:cNvCxnSpPr/>
          <p:nvPr/>
        </p:nvCxnSpPr>
        <p:spPr>
          <a:xfrm rot="10800000">
            <a:off x="5287625" y="2827457"/>
            <a:ext cx="508000" cy="314889"/>
          </a:xfrm>
          <a:prstGeom prst="bentConnector2">
            <a:avLst/>
          </a:prstGeom>
          <a:ln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Elbow Connector 67"/>
          <p:cNvCxnSpPr/>
          <p:nvPr/>
        </p:nvCxnSpPr>
        <p:spPr>
          <a:xfrm rot="10800000">
            <a:off x="5272370" y="3142346"/>
            <a:ext cx="507998" cy="240553"/>
          </a:xfrm>
          <a:prstGeom prst="bentConnector3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8" name="Picture 8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734512" y="2559050"/>
            <a:ext cx="1028700" cy="101600"/>
          </a:xfrm>
          <a:prstGeom prst="rect">
            <a:avLst/>
          </a:prstGeom>
        </p:spPr>
      </p:pic>
      <p:pic>
        <p:nvPicPr>
          <p:cNvPr id="90" name="Picture 89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286226" y="2508250"/>
            <a:ext cx="254000" cy="101600"/>
          </a:xfrm>
          <a:prstGeom prst="rect">
            <a:avLst/>
          </a:prstGeom>
        </p:spPr>
      </p:pic>
      <p:pic>
        <p:nvPicPr>
          <p:cNvPr id="91" name="Picture 90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927254" y="3003202"/>
            <a:ext cx="3086100" cy="254000"/>
          </a:xfrm>
          <a:prstGeom prst="rect">
            <a:avLst/>
          </a:prstGeom>
        </p:spPr>
      </p:pic>
      <p:cxnSp>
        <p:nvCxnSpPr>
          <p:cNvPr id="94" name="Straight Arrow Connector 93"/>
          <p:cNvCxnSpPr>
            <a:endCxn id="41" idx="2"/>
          </p:cNvCxnSpPr>
          <p:nvPr/>
        </p:nvCxnSpPr>
        <p:spPr>
          <a:xfrm flipV="1">
            <a:off x="3449012" y="2787675"/>
            <a:ext cx="0" cy="19685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99" name="Picture 98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402009" y="3496259"/>
            <a:ext cx="1981200" cy="254000"/>
          </a:xfrm>
          <a:prstGeom prst="rect">
            <a:avLst/>
          </a:prstGeom>
        </p:spPr>
      </p:pic>
      <p:pic>
        <p:nvPicPr>
          <p:cNvPr id="100" name="Picture 99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125162" y="4036010"/>
            <a:ext cx="546100" cy="165100"/>
          </a:xfrm>
          <a:prstGeom prst="rect">
            <a:avLst/>
          </a:prstGeom>
        </p:spPr>
      </p:pic>
      <p:pic>
        <p:nvPicPr>
          <p:cNvPr id="101" name="Picture 100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080712" y="4430832"/>
            <a:ext cx="660400" cy="152400"/>
          </a:xfrm>
          <a:prstGeom prst="rect">
            <a:avLst/>
          </a:prstGeom>
        </p:spPr>
      </p:pic>
      <p:cxnSp>
        <p:nvCxnSpPr>
          <p:cNvPr id="102" name="Straight Arrow Connector 101"/>
          <p:cNvCxnSpPr/>
          <p:nvPr/>
        </p:nvCxnSpPr>
        <p:spPr>
          <a:xfrm flipV="1">
            <a:off x="3426975" y="3299409"/>
            <a:ext cx="0" cy="19685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/>
          <p:nvPr/>
        </p:nvCxnSpPr>
        <p:spPr>
          <a:xfrm flipV="1">
            <a:off x="3435567" y="3825340"/>
            <a:ext cx="0" cy="19685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/>
          <p:nvPr/>
        </p:nvCxnSpPr>
        <p:spPr>
          <a:xfrm flipV="1">
            <a:off x="3436688" y="4201110"/>
            <a:ext cx="0" cy="19685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7" name="TextBox 106"/>
          <p:cNvSpPr txBox="1"/>
          <p:nvPr/>
        </p:nvSpPr>
        <p:spPr>
          <a:xfrm>
            <a:off x="535214" y="5451929"/>
            <a:ext cx="825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present here a simple DNF in which only SPJ queries (and </a:t>
            </a:r>
            <a:r>
              <a:rPr lang="en-US" dirty="0" err="1" smtClean="0"/>
              <a:t>subqueries</a:t>
            </a:r>
            <a:r>
              <a:rPr lang="en-US" dirty="0" smtClean="0"/>
              <a:t>) are allowed. We will extend the list of operators this DNF supports later on.</a:t>
            </a:r>
            <a:endParaRPr lang="en-US" dirty="0"/>
          </a:p>
        </p:txBody>
      </p:sp>
      <p:pic>
        <p:nvPicPr>
          <p:cNvPr id="108" name="Picture 107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7485743" y="224969"/>
            <a:ext cx="546100" cy="139700"/>
          </a:xfrm>
          <a:prstGeom prst="rect">
            <a:avLst/>
          </a:prstGeom>
        </p:spPr>
      </p:pic>
      <p:sp>
        <p:nvSpPr>
          <p:cNvPr id="109" name="TextBox 108"/>
          <p:cNvSpPr txBox="1"/>
          <p:nvPr/>
        </p:nvSpPr>
        <p:spPr>
          <a:xfrm>
            <a:off x="6687457" y="488299"/>
            <a:ext cx="2285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The translate function will transform the input query into a plan according to the DNF.</a:t>
            </a:r>
          </a:p>
          <a:p>
            <a:r>
              <a:rPr lang="en-US" sz="1200" dirty="0" smtClean="0"/>
              <a:t>The following restrictions apply :</a:t>
            </a:r>
            <a:endParaRPr lang="en-US" sz="1200" dirty="0"/>
          </a:p>
        </p:txBody>
      </p:sp>
      <p:pic>
        <p:nvPicPr>
          <p:cNvPr id="111" name="Picture 110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847114" y="1408196"/>
            <a:ext cx="1943100" cy="330200"/>
          </a:xfrm>
          <a:prstGeom prst="rect">
            <a:avLst/>
          </a:prstGeom>
        </p:spPr>
      </p:pic>
      <p:pic>
        <p:nvPicPr>
          <p:cNvPr id="113" name="Picture 112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6847114" y="1802973"/>
            <a:ext cx="1701800" cy="355600"/>
          </a:xfrm>
          <a:prstGeom prst="rect">
            <a:avLst/>
          </a:prstGeom>
        </p:spPr>
      </p:pic>
      <p:pic>
        <p:nvPicPr>
          <p:cNvPr id="114" name="Picture 113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6847114" y="2203820"/>
            <a:ext cx="939800" cy="127000"/>
          </a:xfrm>
          <a:prstGeom prst="rect">
            <a:avLst/>
          </a:prstGeom>
        </p:spPr>
      </p:pic>
      <p:sp>
        <p:nvSpPr>
          <p:cNvPr id="115" name="TextBox 114"/>
          <p:cNvSpPr txBox="1"/>
          <p:nvPr/>
        </p:nvSpPr>
        <p:spPr>
          <a:xfrm>
            <a:off x="6387028" y="6364905"/>
            <a:ext cx="2586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Distributed Normal Form</a:t>
            </a:r>
            <a:endParaRPr lang="en-US" b="1" dirty="0"/>
          </a:p>
        </p:txBody>
      </p:sp>
      <p:pic>
        <p:nvPicPr>
          <p:cNvPr id="119" name="Picture 118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3890736" y="224969"/>
            <a:ext cx="1193800" cy="139700"/>
          </a:xfrm>
          <a:prstGeom prst="rect">
            <a:avLst/>
          </a:prstGeom>
        </p:spPr>
      </p:pic>
      <p:sp>
        <p:nvSpPr>
          <p:cNvPr id="121" name="Rectangle 120"/>
          <p:cNvSpPr/>
          <p:nvPr/>
        </p:nvSpPr>
        <p:spPr>
          <a:xfrm>
            <a:off x="1614768" y="2457450"/>
            <a:ext cx="6014357" cy="2350408"/>
          </a:xfrm>
          <a:prstGeom prst="rect">
            <a:avLst/>
          </a:prstGeom>
          <a:noFill/>
          <a:ln w="635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3" name="Picture 122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6257526" y="4583232"/>
            <a:ext cx="1282700" cy="152400"/>
          </a:xfrm>
          <a:prstGeom prst="rect">
            <a:avLst/>
          </a:prstGeom>
        </p:spPr>
      </p:pic>
      <p:pic>
        <p:nvPicPr>
          <p:cNvPr id="124" name="Picture 123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5876526" y="3058302"/>
            <a:ext cx="1663700" cy="203200"/>
          </a:xfrm>
          <a:prstGeom prst="rect">
            <a:avLst/>
          </a:prstGeom>
        </p:spPr>
      </p:pic>
      <p:pic>
        <p:nvPicPr>
          <p:cNvPr id="127" name="Picture 126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5857476" y="3262623"/>
            <a:ext cx="16510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61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31166" b="-31166"/>
          <a:stretch>
            <a:fillRect/>
          </a:stretch>
        </p:blipFill>
        <p:spPr>
          <a:xfrm>
            <a:off x="457200" y="0"/>
            <a:ext cx="8229600" cy="452596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2500" y="393700"/>
            <a:ext cx="1854200" cy="177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87028" y="6364905"/>
            <a:ext cx="2586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Distributed Normal Form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237143" y="4305300"/>
            <a:ext cx="8449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can also represent the normal form as a grammar and plans it can express as words from the grammar.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7114" y="1408196"/>
            <a:ext cx="1943100" cy="3302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7114" y="1802973"/>
            <a:ext cx="17018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8399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Consider only first dimension :</a:t>
            </a:r>
          </a:p>
          <a:p>
            <a:pPr lvl="1"/>
            <a:r>
              <a:rPr lang="en-US" dirty="0" smtClean="0"/>
              <a:t>Assume flat tables, homogeneous tuples.</a:t>
            </a:r>
          </a:p>
          <a:p>
            <a:pPr lvl="1"/>
            <a:r>
              <a:rPr lang="en-US" dirty="0" smtClean="0"/>
              <a:t>Assume that if a source supports an operator, its supports all its configurations.</a:t>
            </a:r>
          </a:p>
          <a:p>
            <a:r>
              <a:rPr lang="en-US" dirty="0" smtClean="0"/>
              <a:t>Assume following schema :</a:t>
            </a:r>
          </a:p>
          <a:p>
            <a:pPr marL="457200" lvl="1" indent="0">
              <a:buNone/>
            </a:pPr>
            <a:r>
              <a:rPr lang="en-US" dirty="0" smtClean="0"/>
              <a:t>  </a:t>
            </a:r>
            <a:r>
              <a:rPr lang="en-US" dirty="0" err="1" smtClean="0"/>
              <a:t>Postgres.photo</a:t>
            </a:r>
            <a:r>
              <a:rPr lang="en-US" dirty="0" smtClean="0"/>
              <a:t> </a:t>
            </a:r>
            <a:r>
              <a:rPr lang="en-US" dirty="0" smtClean="0"/>
              <a:t>: </a:t>
            </a:r>
            <a:r>
              <a:rPr lang="en-US" dirty="0" smtClean="0"/>
              <a:t>{{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	</a:t>
            </a:r>
            <a:r>
              <a:rPr lang="en-US" dirty="0" smtClean="0"/>
              <a:t>{ </a:t>
            </a:r>
            <a:r>
              <a:rPr lang="en-US" dirty="0" err="1" smtClean="0"/>
              <a:t>photo_id</a:t>
            </a:r>
            <a:r>
              <a:rPr lang="en-US" dirty="0" smtClean="0"/>
              <a:t> </a:t>
            </a:r>
            <a:r>
              <a:rPr lang="en-US" dirty="0" smtClean="0"/>
              <a:t>: number, </a:t>
            </a:r>
            <a:r>
              <a:rPr lang="en-US" dirty="0" err="1" smtClean="0"/>
              <a:t>photo_title</a:t>
            </a:r>
            <a:r>
              <a:rPr lang="en-US" dirty="0" smtClean="0"/>
              <a:t> : string, </a:t>
            </a:r>
            <a:r>
              <a:rPr lang="en-US" dirty="0" err="1" smtClean="0"/>
              <a:t>photo_data</a:t>
            </a:r>
            <a:r>
              <a:rPr lang="en-US" dirty="0" smtClean="0"/>
              <a:t> : binary, </a:t>
            </a:r>
            <a:r>
              <a:rPr lang="en-US" dirty="0" err="1" smtClean="0"/>
              <a:t>album_ref</a:t>
            </a:r>
            <a:r>
              <a:rPr lang="en-US" dirty="0" smtClean="0"/>
              <a:t>? : </a:t>
            </a:r>
            <a:r>
              <a:rPr lang="en-US" dirty="0" smtClean="0"/>
              <a:t>number }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}}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err="1" smtClean="0"/>
              <a:t>MongoDB.album</a:t>
            </a:r>
            <a:r>
              <a:rPr lang="en-US" dirty="0" smtClean="0"/>
              <a:t> : </a:t>
            </a:r>
            <a:r>
              <a:rPr lang="en-US" dirty="0" smtClean="0"/>
              <a:t>{{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	</a:t>
            </a:r>
            <a:r>
              <a:rPr lang="en-US" dirty="0" smtClean="0"/>
              <a:t>{ </a:t>
            </a:r>
            <a:r>
              <a:rPr lang="en-US" dirty="0" err="1" smtClean="0"/>
              <a:t>album_id</a:t>
            </a:r>
            <a:r>
              <a:rPr lang="en-US" dirty="0" smtClean="0"/>
              <a:t> </a:t>
            </a:r>
            <a:r>
              <a:rPr lang="en-US" dirty="0" smtClean="0"/>
              <a:t>: number, </a:t>
            </a:r>
            <a:r>
              <a:rPr lang="en-US" dirty="0" err="1" smtClean="0"/>
              <a:t>album_title</a:t>
            </a:r>
            <a:r>
              <a:rPr lang="en-US" dirty="0" smtClean="0"/>
              <a:t> : </a:t>
            </a:r>
            <a:r>
              <a:rPr lang="en-US" dirty="0" smtClean="0"/>
              <a:t>string }</a:t>
            </a:r>
            <a:endParaRPr lang="en-US" dirty="0"/>
          </a:p>
          <a:p>
            <a:pPr marL="457200" lvl="1" indent="0">
              <a:buNone/>
            </a:pPr>
            <a:r>
              <a:rPr lang="en-US" dirty="0" smtClean="0"/>
              <a:t>}} </a:t>
            </a:r>
            <a:endParaRPr lang="en-US" dirty="0" smtClean="0"/>
          </a:p>
          <a:p>
            <a:pPr marL="514350" indent="-457200"/>
            <a:r>
              <a:rPr lang="en-US" dirty="0" smtClean="0"/>
              <a:t>Assume photo binaries are large and there are fewer albums than photos.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1048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Query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smtClean="0"/>
              <a:t>SELECT 	</a:t>
            </a:r>
            <a:r>
              <a:rPr lang="en-US" sz="2400" dirty="0" err="1" smtClean="0"/>
              <a:t>P.photo_id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FROM 		</a:t>
            </a:r>
            <a:r>
              <a:rPr lang="en-US" sz="2400" dirty="0" err="1" smtClean="0"/>
              <a:t>Postgres.photo</a:t>
            </a:r>
            <a:r>
              <a:rPr lang="en-US" sz="2400" dirty="0" smtClean="0"/>
              <a:t> as P, </a:t>
            </a:r>
            <a:r>
              <a:rPr lang="en-US" sz="2400" dirty="0" err="1" smtClean="0"/>
              <a:t>MongoDB.album</a:t>
            </a:r>
            <a:r>
              <a:rPr lang="en-US" sz="2400" dirty="0" smtClean="0"/>
              <a:t> as A</a:t>
            </a:r>
          </a:p>
          <a:p>
            <a:pPr marL="0" indent="0">
              <a:buNone/>
            </a:pPr>
            <a:r>
              <a:rPr lang="en-US" sz="2400" dirty="0" smtClean="0"/>
              <a:t>WHERE	</a:t>
            </a:r>
            <a:r>
              <a:rPr lang="en-US" sz="2400" dirty="0" err="1" smtClean="0"/>
              <a:t>FaceRecognition</a:t>
            </a:r>
            <a:r>
              <a:rPr lang="en-US" sz="2400" dirty="0" smtClean="0"/>
              <a:t>(P.photo_data,”</a:t>
            </a:r>
            <a:r>
              <a:rPr lang="en-US" sz="2400" dirty="0" err="1" smtClean="0"/>
              <a:t>jules</a:t>
            </a:r>
            <a:r>
              <a:rPr lang="en-US" sz="2400" dirty="0" smtClean="0"/>
              <a:t>”) AND</a:t>
            </a:r>
          </a:p>
          <a:p>
            <a:pPr marL="0" indent="0">
              <a:buNone/>
            </a:pPr>
            <a:r>
              <a:rPr lang="en-US" sz="2400" dirty="0" smtClean="0"/>
              <a:t>			</a:t>
            </a:r>
            <a:r>
              <a:rPr lang="en-US" sz="2400" dirty="0" err="1" smtClean="0"/>
              <a:t>A.album_id</a:t>
            </a:r>
            <a:r>
              <a:rPr lang="en-US" sz="2400" dirty="0" smtClean="0"/>
              <a:t> = </a:t>
            </a:r>
            <a:r>
              <a:rPr lang="en-US" sz="2400" dirty="0" err="1" smtClean="0"/>
              <a:t>P.album_ref</a:t>
            </a:r>
            <a:r>
              <a:rPr lang="en-US" sz="2400" dirty="0" smtClean="0"/>
              <a:t> AND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		</a:t>
            </a:r>
            <a:r>
              <a:rPr lang="en-US" sz="2400" dirty="0" err="1" smtClean="0"/>
              <a:t>A.album_title</a:t>
            </a:r>
            <a:r>
              <a:rPr lang="en-US" sz="2400" dirty="0" smtClean="0"/>
              <a:t> = “vacation 2013”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69724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DNF can express a plan equivalent to the ideal plan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Ideal </a:t>
            </a:r>
            <a:r>
              <a:rPr lang="en-US" i="1" dirty="0"/>
              <a:t>e</a:t>
            </a:r>
            <a:r>
              <a:rPr lang="en-US" i="1" dirty="0" smtClean="0"/>
              <a:t>fficient</a:t>
            </a:r>
            <a:r>
              <a:rPr lang="en-US" dirty="0" smtClean="0"/>
              <a:t> </a:t>
            </a:r>
            <a:r>
              <a:rPr lang="en-US" dirty="0"/>
              <a:t>p</a:t>
            </a:r>
            <a:r>
              <a:rPr lang="en-US" dirty="0" smtClean="0"/>
              <a:t>lan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Plan expressible by DNF</a:t>
            </a:r>
            <a:endParaRPr lang="en-US" dirty="0"/>
          </a:p>
        </p:txBody>
      </p:sp>
      <p:pic>
        <p:nvPicPr>
          <p:cNvPr id="6" name="Content Placeholder 5" descr="idealplan.pdf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865" b="-15865"/>
          <a:stretch>
            <a:fillRect/>
          </a:stretch>
        </p:blipFill>
        <p:spPr/>
      </p:pic>
      <p:pic>
        <p:nvPicPr>
          <p:cNvPr id="9" name="Content Placeholder 8" descr="expressibleplan.pdf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97" r="-59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358360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Assume the </a:t>
            </a:r>
            <a:r>
              <a:rPr lang="en-US" dirty="0" err="1" smtClean="0"/>
              <a:t>ApplyPlan</a:t>
            </a:r>
            <a:r>
              <a:rPr lang="en-US" dirty="0" smtClean="0"/>
              <a:t> operator is implemented efficiently.</a:t>
            </a:r>
          </a:p>
          <a:p>
            <a:r>
              <a:rPr lang="en-US" dirty="0" smtClean="0"/>
              <a:t>The equivalent plan expressed by DNF is also efficient.</a:t>
            </a:r>
          </a:p>
          <a:p>
            <a:r>
              <a:rPr lang="en-US" dirty="0" smtClean="0"/>
              <a:t>Claim : result can be generalized to any reordering. </a:t>
            </a:r>
          </a:p>
          <a:p>
            <a:pPr lvl="1"/>
            <a:r>
              <a:rPr lang="en-US" dirty="0" smtClean="0"/>
              <a:t>Unique DNF can be constructed under the assumptions.</a:t>
            </a:r>
          </a:p>
          <a:p>
            <a:r>
              <a:rPr lang="en-US" dirty="0" smtClean="0"/>
              <a:t>We may want to extend our scope to include other operators and/or other dimensions.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854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Unique Plan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Assume the DNF given above. We know we can express the ideal plan. </a:t>
            </a:r>
          </a:p>
          <a:p>
            <a:pPr lvl="1"/>
            <a:r>
              <a:rPr lang="en-US" dirty="0" smtClean="0"/>
              <a:t>Question : Can we </a:t>
            </a:r>
            <a:r>
              <a:rPr lang="en-US" b="1" dirty="0" smtClean="0"/>
              <a:t>find</a:t>
            </a:r>
            <a:r>
              <a:rPr lang="en-US" dirty="0" smtClean="0"/>
              <a:t> it?</a:t>
            </a:r>
          </a:p>
          <a:p>
            <a:r>
              <a:rPr lang="en-US" dirty="0" smtClean="0"/>
              <a:t>The rewriters that output the DNF are source-agnostic.</a:t>
            </a:r>
          </a:p>
          <a:p>
            <a:pPr lvl="1"/>
            <a:r>
              <a:rPr lang="en-US" dirty="0" smtClean="0"/>
              <a:t>Question : Can the rewriters choose a </a:t>
            </a:r>
            <a:r>
              <a:rPr lang="en-US" b="1" dirty="0" smtClean="0"/>
              <a:t>unique </a:t>
            </a:r>
            <a:r>
              <a:rPr lang="en-US" dirty="0" smtClean="0"/>
              <a:t>efficient plan?</a:t>
            </a:r>
          </a:p>
          <a:p>
            <a:pPr lvl="1"/>
            <a:r>
              <a:rPr lang="en-US" dirty="0" smtClean="0"/>
              <a:t>Answer : No, see example.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00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Take the previous example, but switch sources. The query becomes :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SELECT </a:t>
            </a:r>
            <a:r>
              <a:rPr lang="en-US" sz="2400" dirty="0"/>
              <a:t>	</a:t>
            </a:r>
            <a:r>
              <a:rPr lang="en-US" sz="2400" dirty="0" err="1"/>
              <a:t>P.photo_id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FROM 		</a:t>
            </a:r>
            <a:r>
              <a:rPr lang="en-US" sz="2400" dirty="0" err="1" smtClean="0"/>
              <a:t>MongoDB.photo</a:t>
            </a:r>
            <a:r>
              <a:rPr lang="en-US" sz="2400" dirty="0" smtClean="0"/>
              <a:t> </a:t>
            </a:r>
            <a:r>
              <a:rPr lang="en-US" sz="2400" dirty="0"/>
              <a:t>as P, </a:t>
            </a:r>
            <a:r>
              <a:rPr lang="en-US" sz="2400" dirty="0" err="1" smtClean="0"/>
              <a:t>Postgres.album</a:t>
            </a:r>
            <a:r>
              <a:rPr lang="en-US" sz="2400" dirty="0" smtClean="0"/>
              <a:t> </a:t>
            </a:r>
            <a:r>
              <a:rPr lang="en-US" sz="2400" dirty="0"/>
              <a:t>as A</a:t>
            </a:r>
          </a:p>
          <a:p>
            <a:pPr marL="0" indent="0">
              <a:buNone/>
            </a:pPr>
            <a:r>
              <a:rPr lang="en-US" sz="2400" dirty="0"/>
              <a:t>WHERE	</a:t>
            </a:r>
            <a:r>
              <a:rPr lang="en-US" sz="2400" dirty="0" err="1"/>
              <a:t>FaceRecognition</a:t>
            </a:r>
            <a:r>
              <a:rPr lang="en-US" sz="2400" dirty="0"/>
              <a:t>(P.photo_data,”</a:t>
            </a:r>
            <a:r>
              <a:rPr lang="en-US" sz="2400" dirty="0" err="1"/>
              <a:t>jules</a:t>
            </a:r>
            <a:r>
              <a:rPr lang="en-US" sz="2400" dirty="0"/>
              <a:t>”) </a:t>
            </a:r>
            <a:r>
              <a:rPr lang="en-US" sz="2400" dirty="0" smtClean="0"/>
              <a:t>AND</a:t>
            </a:r>
          </a:p>
          <a:p>
            <a:pPr marL="0" indent="0">
              <a:buNone/>
            </a:pPr>
            <a:r>
              <a:rPr lang="en-US" sz="2400" dirty="0"/>
              <a:t>			</a:t>
            </a:r>
            <a:r>
              <a:rPr lang="en-US" sz="2400" dirty="0" err="1"/>
              <a:t>A.album_id</a:t>
            </a:r>
            <a:r>
              <a:rPr lang="en-US" sz="2400" dirty="0"/>
              <a:t> = </a:t>
            </a:r>
            <a:r>
              <a:rPr lang="en-US" sz="2400" dirty="0" err="1"/>
              <a:t>P.album_ref</a:t>
            </a:r>
            <a:r>
              <a:rPr lang="en-US" sz="2400" dirty="0"/>
              <a:t> </a:t>
            </a:r>
            <a:r>
              <a:rPr lang="en-US" sz="2400" dirty="0" smtClean="0"/>
              <a:t>AND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			</a:t>
            </a:r>
            <a:r>
              <a:rPr lang="en-US" sz="2400" dirty="0" err="1"/>
              <a:t>A.album_title</a:t>
            </a:r>
            <a:r>
              <a:rPr lang="en-US" sz="2400" dirty="0"/>
              <a:t> = “vacation 2013”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6427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Rewriter for DNF cannot choose best plan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Plan A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Plan B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62857" y="5781096"/>
            <a:ext cx="84545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Which plan is best depends on selectivity of the inner join, the selection, the cost of the expensive UDF and the </a:t>
            </a:r>
            <a:r>
              <a:rPr lang="en-US" dirty="0" err="1" smtClean="0"/>
              <a:t>bandwith</a:t>
            </a:r>
            <a:r>
              <a:rPr lang="en-US" dirty="0" smtClean="0"/>
              <a:t>/latency of the network.</a:t>
            </a:r>
            <a:endParaRPr lang="en-US" dirty="0"/>
          </a:p>
        </p:txBody>
      </p:sp>
      <p:pic>
        <p:nvPicPr>
          <p:cNvPr id="3" name="Content Placeholder 2" descr="alternateplan.pdf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1189" b="-51189"/>
          <a:stretch>
            <a:fillRect/>
          </a:stretch>
        </p:blipFill>
        <p:spPr/>
      </p:pic>
      <p:pic>
        <p:nvPicPr>
          <p:cNvPr id="6" name="Content Placeholder 5" descr="alternateplan2.pdf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277" b="-927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692238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Classic Garlic-style Query Compilation Architecture</a:t>
            </a:r>
            <a:endParaRPr lang="en-US" dirty="0"/>
          </a:p>
        </p:txBody>
      </p:sp>
      <p:pic>
        <p:nvPicPr>
          <p:cNvPr id="4" name="Content Placeholder 3" descr="Query Compiler Architectur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31" r="-283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527230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Classic Garlic-style Query Compilation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 fontScale="70000" lnSpcReduction="20000"/>
          </a:bodyPr>
          <a:lstStyle/>
          <a:p>
            <a:pPr marL="514350" indent="-514350">
              <a:buFont typeface="+mj-ea"/>
              <a:buAutoNum type="circleNumDbPlain"/>
            </a:pPr>
            <a:r>
              <a:rPr lang="fr-FR" altLang="zh-CN" dirty="0">
                <a:latin typeface="Arial"/>
                <a:cs typeface="Arial"/>
              </a:rPr>
              <a:t>Source </a:t>
            </a:r>
            <a:r>
              <a:rPr lang="fr-FR" altLang="zh-CN" dirty="0" err="1" smtClean="0">
                <a:latin typeface="Arial"/>
                <a:cs typeface="Arial"/>
              </a:rPr>
              <a:t>wrappers</a:t>
            </a:r>
            <a:r>
              <a:rPr lang="fr-FR" altLang="zh-CN" dirty="0" smtClean="0">
                <a:latin typeface="Arial"/>
                <a:cs typeface="Arial"/>
              </a:rPr>
              <a:t> </a:t>
            </a:r>
            <a:r>
              <a:rPr lang="fr-FR" altLang="zh-CN" dirty="0">
                <a:latin typeface="Arial"/>
                <a:cs typeface="Arial"/>
              </a:rPr>
              <a:t>: </a:t>
            </a:r>
          </a:p>
          <a:p>
            <a:pPr marL="914400" lvl="1" indent="-514350">
              <a:buFont typeface="+mj-lt"/>
              <a:buAutoNum type="alphaLcPeriod"/>
            </a:pPr>
            <a:r>
              <a:rPr lang="fr-FR" altLang="zh-CN" dirty="0" err="1" smtClean="0">
                <a:latin typeface="Arial"/>
                <a:cs typeface="Arial"/>
              </a:rPr>
              <a:t>contiguous</a:t>
            </a:r>
            <a:r>
              <a:rPr lang="fr-FR" altLang="zh-CN" dirty="0" smtClean="0">
                <a:latin typeface="Arial"/>
                <a:cs typeface="Arial"/>
              </a:rPr>
              <a:t> </a:t>
            </a:r>
            <a:r>
              <a:rPr lang="fr-FR" altLang="zh-CN" dirty="0" err="1">
                <a:latin typeface="Arial"/>
                <a:cs typeface="Arial"/>
              </a:rPr>
              <a:t>sub</a:t>
            </a:r>
            <a:r>
              <a:rPr lang="fr-FR" altLang="zh-CN" dirty="0">
                <a:latin typeface="Arial"/>
                <a:cs typeface="Arial"/>
              </a:rPr>
              <a:t> plan </a:t>
            </a:r>
            <a:r>
              <a:rPr lang="fr-FR" altLang="zh-CN" dirty="0" smtClean="0">
                <a:latin typeface="Arial"/>
                <a:cs typeface="Arial"/>
              </a:rPr>
              <a:t>vs</a:t>
            </a:r>
          </a:p>
          <a:p>
            <a:pPr marL="914400" lvl="1" indent="-514350">
              <a:buFont typeface="+mj-lt"/>
              <a:buAutoNum type="alphaLcPeriod"/>
            </a:pPr>
            <a:r>
              <a:rPr lang="fr-FR" altLang="zh-CN" dirty="0" smtClean="0">
                <a:latin typeface="Arial"/>
                <a:cs typeface="Arial"/>
              </a:rPr>
              <a:t> </a:t>
            </a:r>
            <a:r>
              <a:rPr lang="fr-FR" altLang="zh-CN" dirty="0">
                <a:latin typeface="Arial"/>
                <a:cs typeface="Arial"/>
              </a:rPr>
              <a:t>pull down</a:t>
            </a:r>
            <a:r>
              <a:rPr lang="fr-FR" altLang="zh-CN" dirty="0" smtClean="0">
                <a:latin typeface="Arial"/>
                <a:cs typeface="Arial"/>
              </a:rPr>
              <a:t>.</a:t>
            </a:r>
            <a:endParaRPr lang="fr-FR" altLang="zh-CN" dirty="0">
              <a:latin typeface="Arial"/>
              <a:cs typeface="Arial"/>
            </a:endParaRPr>
          </a:p>
          <a:p>
            <a:pPr marL="514350" indent="-514350">
              <a:buFont typeface="+mj-ea"/>
              <a:buAutoNum type="circleNumDbPlain"/>
            </a:pPr>
            <a:r>
              <a:rPr lang="fr-FR" altLang="zh-CN" dirty="0">
                <a:latin typeface="Arial"/>
                <a:cs typeface="Arial"/>
              </a:rPr>
              <a:t>(Exhaustive) </a:t>
            </a:r>
            <a:r>
              <a:rPr lang="fr-FR" altLang="zh-CN" dirty="0" err="1">
                <a:latin typeface="Arial"/>
                <a:cs typeface="Arial"/>
              </a:rPr>
              <a:t>Search</a:t>
            </a:r>
            <a:r>
              <a:rPr lang="fr-FR" altLang="zh-CN" dirty="0">
                <a:latin typeface="Arial"/>
                <a:cs typeface="Arial"/>
              </a:rPr>
              <a:t> </a:t>
            </a:r>
            <a:r>
              <a:rPr lang="fr-FR" altLang="zh-CN" dirty="0" err="1">
                <a:latin typeface="Arial"/>
                <a:cs typeface="Arial"/>
              </a:rPr>
              <a:t>Space</a:t>
            </a:r>
            <a:r>
              <a:rPr lang="fr-FR" altLang="zh-CN" dirty="0">
                <a:latin typeface="Arial"/>
                <a:cs typeface="Arial"/>
              </a:rPr>
              <a:t>: </a:t>
            </a:r>
            <a:endParaRPr lang="fr-FR" altLang="zh-CN" dirty="0" smtClean="0">
              <a:latin typeface="Arial"/>
              <a:cs typeface="Arial"/>
            </a:endParaRPr>
          </a:p>
          <a:p>
            <a:pPr marL="914400" lvl="1" indent="-514350">
              <a:buFont typeface="+mj-lt"/>
              <a:buAutoNum type="alphaLcPeriod"/>
            </a:pPr>
            <a:r>
              <a:rPr lang="fr-FR" altLang="zh-CN" dirty="0" err="1" smtClean="0">
                <a:latin typeface="Arial"/>
                <a:cs typeface="Arial"/>
              </a:rPr>
              <a:t>STARs</a:t>
            </a:r>
            <a:r>
              <a:rPr lang="fr-FR" altLang="zh-CN" dirty="0" smtClean="0">
                <a:latin typeface="Arial"/>
                <a:cs typeface="Arial"/>
              </a:rPr>
              <a:t> vs</a:t>
            </a:r>
          </a:p>
          <a:p>
            <a:pPr marL="914400" lvl="1" indent="-514350">
              <a:buFont typeface="+mj-lt"/>
              <a:buAutoNum type="alphaLcPeriod"/>
            </a:pPr>
            <a:r>
              <a:rPr lang="fr-FR" altLang="zh-CN" dirty="0" smtClean="0">
                <a:latin typeface="Arial"/>
                <a:cs typeface="Arial"/>
              </a:rPr>
              <a:t> </a:t>
            </a:r>
            <a:r>
              <a:rPr lang="fr-FR" altLang="zh-CN" dirty="0">
                <a:latin typeface="Arial"/>
                <a:cs typeface="Arial"/>
              </a:rPr>
              <a:t>Plan </a:t>
            </a:r>
            <a:r>
              <a:rPr lang="fr-FR" altLang="zh-CN" dirty="0" smtClean="0">
                <a:latin typeface="Arial"/>
                <a:cs typeface="Arial"/>
              </a:rPr>
              <a:t>Graph</a:t>
            </a:r>
            <a:endParaRPr lang="fr-FR" altLang="zh-CN" dirty="0">
              <a:latin typeface="Arial"/>
              <a:cs typeface="Arial"/>
            </a:endParaRPr>
          </a:p>
          <a:p>
            <a:pPr marL="514350" indent="-514350">
              <a:buFont typeface="+mj-ea"/>
              <a:buAutoNum type="circleNumDbPlain"/>
            </a:pPr>
            <a:r>
              <a:rPr lang="fr-FR" altLang="zh-CN" dirty="0" err="1">
                <a:latin typeface="Arial"/>
                <a:cs typeface="Arial"/>
              </a:rPr>
              <a:t>Optimization</a:t>
            </a:r>
            <a:r>
              <a:rPr lang="fr-FR" altLang="zh-CN" dirty="0">
                <a:latin typeface="Arial"/>
                <a:cs typeface="Arial"/>
              </a:rPr>
              <a:t> : </a:t>
            </a:r>
          </a:p>
          <a:p>
            <a:pPr marL="914400" lvl="1" indent="-514350">
              <a:buFont typeface="+mj-lt"/>
              <a:buAutoNum type="alphaLcPeriod"/>
            </a:pPr>
            <a:r>
              <a:rPr lang="fr-FR" altLang="zh-CN" dirty="0" err="1" smtClean="0">
                <a:latin typeface="Arial"/>
                <a:cs typeface="Arial"/>
              </a:rPr>
              <a:t>Staged</a:t>
            </a:r>
            <a:endParaRPr lang="fr-FR" altLang="zh-CN" dirty="0" smtClean="0">
              <a:latin typeface="Arial"/>
              <a:cs typeface="Arial"/>
            </a:endParaRPr>
          </a:p>
          <a:p>
            <a:pPr marL="914400" lvl="1" indent="-514350">
              <a:buFont typeface="+mj-lt"/>
              <a:buAutoNum type="alphaLcPeriod"/>
            </a:pPr>
            <a:r>
              <a:rPr lang="fr-FR" altLang="zh-CN" dirty="0" smtClean="0">
                <a:latin typeface="Arial"/>
                <a:cs typeface="Arial"/>
              </a:rPr>
              <a:t> </a:t>
            </a:r>
            <a:r>
              <a:rPr lang="fr-FR" altLang="zh-CN" dirty="0" err="1" smtClean="0">
                <a:latin typeface="Arial"/>
                <a:cs typeface="Arial"/>
              </a:rPr>
              <a:t>Holistic</a:t>
            </a:r>
            <a:endParaRPr lang="fr-FR" altLang="zh-CN" dirty="0">
              <a:latin typeface="Arial"/>
              <a:cs typeface="Arial"/>
            </a:endParaRPr>
          </a:p>
          <a:p>
            <a:pPr marL="514350" indent="-514350">
              <a:buFont typeface="+mj-ea"/>
              <a:buAutoNum type="circleNumDbPlain"/>
            </a:pPr>
            <a:r>
              <a:rPr lang="fr-FR" altLang="zh-CN" dirty="0" err="1">
                <a:latin typeface="Arial"/>
                <a:cs typeface="Arial"/>
              </a:rPr>
              <a:t>Delegation</a:t>
            </a:r>
            <a:r>
              <a:rPr lang="fr-FR" altLang="zh-CN" dirty="0">
                <a:latin typeface="Arial"/>
                <a:cs typeface="Arial"/>
              </a:rPr>
              <a:t> : </a:t>
            </a:r>
            <a:endParaRPr lang="fr-FR" altLang="zh-CN" dirty="0" smtClean="0">
              <a:latin typeface="Arial"/>
              <a:cs typeface="Arial"/>
            </a:endParaRPr>
          </a:p>
          <a:p>
            <a:pPr marL="914400" lvl="1" indent="-514350">
              <a:buFont typeface="+mj-lt"/>
              <a:buAutoNum type="alphaLcPeriod"/>
            </a:pPr>
            <a:r>
              <a:rPr lang="fr-FR" altLang="zh-CN" dirty="0" err="1" smtClean="0">
                <a:latin typeface="Arial"/>
                <a:cs typeface="Arial"/>
              </a:rPr>
              <a:t>search</a:t>
            </a:r>
            <a:r>
              <a:rPr lang="fr-FR" altLang="zh-CN" dirty="0" smtClean="0">
                <a:latin typeface="Arial"/>
                <a:cs typeface="Arial"/>
              </a:rPr>
              <a:t> </a:t>
            </a:r>
            <a:r>
              <a:rPr lang="fr-FR" altLang="zh-CN" dirty="0" err="1" smtClean="0">
                <a:latin typeface="Arial"/>
                <a:cs typeface="Arial"/>
              </a:rPr>
              <a:t>space</a:t>
            </a:r>
            <a:r>
              <a:rPr lang="fr-FR" altLang="zh-CN" dirty="0" smtClean="0">
                <a:latin typeface="Arial"/>
                <a:cs typeface="Arial"/>
              </a:rPr>
              <a:t> for source</a:t>
            </a:r>
          </a:p>
          <a:p>
            <a:pPr marL="914400" lvl="1" indent="-514350">
              <a:buFont typeface="+mj-lt"/>
              <a:buAutoNum type="alphaLcPeriod"/>
            </a:pPr>
            <a:r>
              <a:rPr lang="fr-FR" altLang="zh-CN" dirty="0" err="1" smtClean="0">
                <a:latin typeface="Arial"/>
                <a:cs typeface="Arial"/>
              </a:rPr>
              <a:t>delegating</a:t>
            </a:r>
            <a:r>
              <a:rPr lang="fr-FR" altLang="zh-CN" dirty="0" smtClean="0">
                <a:latin typeface="Arial"/>
                <a:cs typeface="Arial"/>
              </a:rPr>
              <a:t> to source (super </a:t>
            </a:r>
            <a:r>
              <a:rPr lang="fr-FR" altLang="zh-CN" dirty="0" err="1" smtClean="0">
                <a:latin typeface="Arial"/>
                <a:cs typeface="Arial"/>
              </a:rPr>
              <a:t>node</a:t>
            </a:r>
            <a:r>
              <a:rPr lang="fr-FR" altLang="zh-CN" dirty="0" smtClean="0">
                <a:latin typeface="Arial"/>
                <a:cs typeface="Arial"/>
              </a:rPr>
              <a:t> </a:t>
            </a:r>
            <a:r>
              <a:rPr lang="fr-FR" altLang="zh-CN" dirty="0" err="1" smtClean="0">
                <a:latin typeface="Arial"/>
                <a:cs typeface="Arial"/>
              </a:rPr>
              <a:t>from</a:t>
            </a:r>
            <a:r>
              <a:rPr lang="fr-FR" altLang="zh-CN" dirty="0" smtClean="0">
                <a:latin typeface="Arial"/>
                <a:cs typeface="Arial"/>
              </a:rPr>
              <a:t> </a:t>
            </a:r>
            <a:r>
              <a:rPr lang="fr-FR" altLang="zh-CN" dirty="0" err="1" smtClean="0">
                <a:latin typeface="Arial"/>
                <a:cs typeface="Arial"/>
              </a:rPr>
              <a:t>Fall</a:t>
            </a:r>
            <a:r>
              <a:rPr lang="fr-FR" altLang="zh-CN" dirty="0" smtClean="0">
                <a:latin typeface="Arial"/>
                <a:cs typeface="Arial"/>
              </a:rPr>
              <a:t>)</a:t>
            </a:r>
          </a:p>
          <a:p>
            <a:pPr marL="514350" indent="-514350">
              <a:buFont typeface="+mj-ea"/>
              <a:buAutoNum type="circleNumDbPlain"/>
            </a:pPr>
            <a:r>
              <a:rPr lang="fr-FR" altLang="zh-CN" dirty="0" smtClean="0">
                <a:latin typeface="Arial"/>
                <a:cs typeface="Arial"/>
              </a:rPr>
              <a:t>Rewrite </a:t>
            </a:r>
            <a:r>
              <a:rPr lang="fr-FR" altLang="zh-CN" dirty="0" err="1" smtClean="0">
                <a:latin typeface="Arial"/>
                <a:cs typeface="Arial"/>
              </a:rPr>
              <a:t>Rules</a:t>
            </a:r>
            <a:r>
              <a:rPr lang="fr-FR" altLang="zh-CN" dirty="0">
                <a:latin typeface="Arial"/>
                <a:cs typeface="Arial"/>
              </a:rPr>
              <a:t> </a:t>
            </a:r>
            <a:r>
              <a:rPr lang="fr-FR" altLang="zh-CN" dirty="0" err="1" smtClean="0">
                <a:latin typeface="Arial"/>
                <a:cs typeface="Arial"/>
              </a:rPr>
              <a:t>Paradigms</a:t>
            </a:r>
            <a:r>
              <a:rPr lang="fr-FR" altLang="zh-CN" dirty="0" smtClean="0">
                <a:latin typeface="Arial"/>
                <a:cs typeface="Arial"/>
              </a:rPr>
              <a:t>: </a:t>
            </a:r>
          </a:p>
          <a:p>
            <a:pPr marL="914400" lvl="1" indent="-514350">
              <a:buFont typeface="+mj-lt"/>
              <a:buAutoNum type="alphaLcPeriod"/>
            </a:pPr>
            <a:r>
              <a:rPr lang="fr-FR" altLang="zh-CN" dirty="0" err="1" smtClean="0">
                <a:latin typeface="Arial"/>
                <a:cs typeface="Arial"/>
              </a:rPr>
              <a:t>Greedy</a:t>
            </a:r>
            <a:r>
              <a:rPr lang="fr-FR" altLang="zh-CN" dirty="0" smtClean="0">
                <a:latin typeface="Arial"/>
                <a:cs typeface="Arial"/>
              </a:rPr>
              <a:t>/</a:t>
            </a:r>
            <a:r>
              <a:rPr lang="fr-FR" altLang="zh-CN" dirty="0" err="1" smtClean="0">
                <a:latin typeface="Arial"/>
                <a:cs typeface="Arial"/>
              </a:rPr>
              <a:t>Heuristic</a:t>
            </a:r>
            <a:endParaRPr lang="fr-FR" altLang="zh-CN" dirty="0" smtClean="0">
              <a:latin typeface="Arial"/>
              <a:cs typeface="Arial"/>
            </a:endParaRPr>
          </a:p>
          <a:p>
            <a:pPr marL="914400" lvl="1" indent="-514350">
              <a:buFont typeface="+mj-lt"/>
              <a:buAutoNum type="alphaLcPeriod"/>
            </a:pPr>
            <a:r>
              <a:rPr lang="fr-FR" altLang="zh-CN" dirty="0" smtClean="0">
                <a:latin typeface="Arial"/>
                <a:cs typeface="Arial"/>
              </a:rPr>
              <a:t>Exhaustive</a:t>
            </a:r>
          </a:p>
          <a:p>
            <a:pPr marL="514350" indent="-514350">
              <a:buFont typeface="+mj-ea"/>
              <a:buAutoNum type="circleNumDbPlain"/>
            </a:pPr>
            <a:r>
              <a:rPr lang="fr-FR" altLang="zh-CN" dirty="0" err="1" smtClean="0">
                <a:latin typeface="Arial"/>
                <a:cs typeface="Arial"/>
              </a:rPr>
              <a:t>Cost</a:t>
            </a:r>
            <a:r>
              <a:rPr lang="fr-FR" altLang="zh-CN" dirty="0" smtClean="0">
                <a:latin typeface="Arial"/>
                <a:cs typeface="Arial"/>
              </a:rPr>
              <a:t> Model :</a:t>
            </a:r>
          </a:p>
          <a:p>
            <a:pPr marL="914400" lvl="1" indent="-514350">
              <a:buFont typeface="+mj-lt"/>
              <a:buAutoNum type="alphaLcPeriod"/>
            </a:pPr>
            <a:r>
              <a:rPr lang="fr-FR" altLang="zh-CN" dirty="0" smtClean="0">
                <a:latin typeface="Arial"/>
                <a:cs typeface="Arial"/>
              </a:rPr>
              <a:t>How to </a:t>
            </a:r>
            <a:r>
              <a:rPr lang="fr-FR" altLang="zh-CN" dirty="0" err="1" smtClean="0">
                <a:latin typeface="Arial"/>
                <a:cs typeface="Arial"/>
              </a:rPr>
              <a:t>normalize</a:t>
            </a:r>
            <a:r>
              <a:rPr lang="fr-FR" altLang="zh-CN" dirty="0" smtClean="0">
                <a:latin typeface="Arial"/>
                <a:cs typeface="Arial"/>
              </a:rPr>
              <a:t> </a:t>
            </a:r>
            <a:r>
              <a:rPr lang="fr-FR" altLang="zh-CN" dirty="0" err="1" smtClean="0">
                <a:latin typeface="Arial"/>
                <a:cs typeface="Arial"/>
              </a:rPr>
              <a:t>across</a:t>
            </a:r>
            <a:r>
              <a:rPr lang="fr-FR" altLang="zh-CN" dirty="0" smtClean="0">
                <a:latin typeface="Arial"/>
                <a:cs typeface="Arial"/>
              </a:rPr>
              <a:t> sources</a:t>
            </a:r>
          </a:p>
          <a:p>
            <a:pPr marL="914400" lvl="1" indent="-514350">
              <a:buFont typeface="+mj-lt"/>
              <a:buAutoNum type="alphaLcPeriod"/>
            </a:pPr>
            <a:r>
              <a:rPr lang="fr-FR" altLang="zh-CN" dirty="0" smtClean="0">
                <a:latin typeface="Arial"/>
                <a:cs typeface="Arial"/>
              </a:rPr>
              <a:t>How to </a:t>
            </a:r>
            <a:r>
              <a:rPr lang="fr-FR" altLang="zh-CN" dirty="0" err="1" smtClean="0">
                <a:latin typeface="Arial"/>
                <a:cs typeface="Arial"/>
              </a:rPr>
              <a:t>get</a:t>
            </a:r>
            <a:r>
              <a:rPr lang="fr-FR" altLang="zh-CN" dirty="0" smtClean="0">
                <a:latin typeface="Arial"/>
                <a:cs typeface="Arial"/>
              </a:rPr>
              <a:t> </a:t>
            </a:r>
            <a:r>
              <a:rPr lang="fr-FR" altLang="zh-CN" dirty="0" err="1" smtClean="0">
                <a:latin typeface="Arial"/>
                <a:cs typeface="Arial"/>
              </a:rPr>
              <a:t>cost</a:t>
            </a:r>
            <a:r>
              <a:rPr lang="fr-FR" altLang="zh-CN" dirty="0" smtClean="0">
                <a:latin typeface="Arial"/>
                <a:cs typeface="Arial"/>
              </a:rPr>
              <a:t> for </a:t>
            </a:r>
            <a:r>
              <a:rPr lang="fr-FR" altLang="zh-CN" dirty="0" err="1" smtClean="0">
                <a:latin typeface="Arial"/>
                <a:cs typeface="Arial"/>
              </a:rPr>
              <a:t>each</a:t>
            </a:r>
            <a:r>
              <a:rPr lang="fr-FR" altLang="zh-CN" dirty="0" smtClean="0">
                <a:latin typeface="Arial"/>
                <a:cs typeface="Arial"/>
              </a:rPr>
              <a:t> source</a:t>
            </a:r>
          </a:p>
          <a:p>
            <a:pPr marL="514350" indent="-514350">
              <a:buFont typeface="+mj-ea"/>
              <a:buAutoNum type="circleNumDbPlain"/>
            </a:pPr>
            <a:r>
              <a:rPr lang="fr-FR" altLang="zh-CN" dirty="0" smtClean="0">
                <a:latin typeface="Arial"/>
                <a:cs typeface="Arial"/>
              </a:rPr>
              <a:t>Rewrite </a:t>
            </a:r>
            <a:r>
              <a:rPr lang="fr-FR" altLang="zh-CN" dirty="0" err="1" smtClean="0">
                <a:latin typeface="Arial"/>
                <a:cs typeface="Arial"/>
              </a:rPr>
              <a:t>Rule</a:t>
            </a:r>
            <a:r>
              <a:rPr lang="fr-FR" altLang="zh-CN" dirty="0" smtClean="0">
                <a:latin typeface="Arial"/>
                <a:cs typeface="Arial"/>
              </a:rPr>
              <a:t> Classes :</a:t>
            </a:r>
          </a:p>
          <a:p>
            <a:pPr marL="914400" lvl="1" indent="-514350">
              <a:buFont typeface="+mj-lt"/>
              <a:buAutoNum type="alphaLcPeriod"/>
            </a:pPr>
            <a:r>
              <a:rPr lang="fr-FR" altLang="zh-CN" dirty="0" err="1" smtClean="0">
                <a:latin typeface="Arial"/>
                <a:cs typeface="Arial"/>
              </a:rPr>
              <a:t>Join</a:t>
            </a:r>
            <a:r>
              <a:rPr lang="fr-FR" altLang="zh-CN" dirty="0" smtClean="0">
                <a:latin typeface="Arial"/>
                <a:cs typeface="Arial"/>
              </a:rPr>
              <a:t> </a:t>
            </a:r>
            <a:r>
              <a:rPr lang="fr-FR" altLang="zh-CN" dirty="0" err="1" smtClean="0">
                <a:latin typeface="Arial"/>
                <a:cs typeface="Arial"/>
              </a:rPr>
              <a:t>ordering</a:t>
            </a:r>
            <a:endParaRPr lang="fr-FR" altLang="zh-CN" dirty="0" smtClean="0">
              <a:latin typeface="Arial"/>
              <a:cs typeface="Arial"/>
            </a:endParaRPr>
          </a:p>
          <a:p>
            <a:pPr marL="914400" lvl="1" indent="-514350">
              <a:buFont typeface="+mj-lt"/>
              <a:buAutoNum type="alphaLcPeriod"/>
            </a:pPr>
            <a:r>
              <a:rPr lang="fr-FR" altLang="zh-CN" dirty="0" err="1" smtClean="0">
                <a:latin typeface="Arial"/>
                <a:cs typeface="Arial"/>
              </a:rPr>
              <a:t>Pushing</a:t>
            </a:r>
            <a:r>
              <a:rPr lang="fr-FR" altLang="zh-CN" dirty="0" smtClean="0">
                <a:latin typeface="Arial"/>
                <a:cs typeface="Arial"/>
              </a:rPr>
              <a:t> </a:t>
            </a:r>
            <a:r>
              <a:rPr lang="fr-FR" altLang="zh-CN" dirty="0" err="1" smtClean="0">
                <a:latin typeface="Arial"/>
                <a:cs typeface="Arial"/>
              </a:rPr>
              <a:t>selections</a:t>
            </a:r>
            <a:endParaRPr lang="fr-FR" altLang="zh-CN" dirty="0" smtClean="0">
              <a:latin typeface="Arial"/>
              <a:cs typeface="Arial"/>
            </a:endParaRPr>
          </a:p>
          <a:p>
            <a:pPr marL="914400" lvl="1" indent="-514350">
              <a:buFont typeface="+mj-lt"/>
              <a:buAutoNum type="alphaLcPeriod"/>
            </a:pPr>
            <a:r>
              <a:rPr lang="fr-FR" altLang="zh-CN" dirty="0" err="1" smtClean="0">
                <a:latin typeface="Arial"/>
                <a:cs typeface="Arial"/>
              </a:rPr>
              <a:t>Apply</a:t>
            </a:r>
            <a:r>
              <a:rPr lang="fr-FR" altLang="zh-CN" dirty="0" smtClean="0">
                <a:latin typeface="Arial"/>
                <a:cs typeface="Arial"/>
              </a:rPr>
              <a:t>-plan </a:t>
            </a:r>
            <a:r>
              <a:rPr lang="fr-FR" altLang="zh-CN" dirty="0" err="1" smtClean="0">
                <a:latin typeface="Arial"/>
                <a:cs typeface="Arial"/>
              </a:rPr>
              <a:t>Removal</a:t>
            </a:r>
            <a:endParaRPr lang="fr-FR" altLang="zh-CN" dirty="0" smtClean="0">
              <a:latin typeface="Arial"/>
              <a:cs typeface="Arial"/>
            </a:endParaRPr>
          </a:p>
          <a:p>
            <a:pPr marL="914400" lvl="1" indent="-514350">
              <a:buFont typeface="+mj-lt"/>
              <a:buAutoNum type="alphaLcPeriod"/>
            </a:pPr>
            <a:r>
              <a:rPr lang="fr-FR" altLang="zh-CN" dirty="0" err="1" smtClean="0">
                <a:latin typeface="Arial"/>
                <a:cs typeface="Arial"/>
              </a:rPr>
              <a:t>Eager</a:t>
            </a:r>
            <a:r>
              <a:rPr lang="fr-FR" altLang="zh-CN" dirty="0" smtClean="0">
                <a:latin typeface="Arial"/>
                <a:cs typeface="Arial"/>
              </a:rPr>
              <a:t> </a:t>
            </a:r>
            <a:r>
              <a:rPr lang="fr-FR" altLang="zh-CN" dirty="0" err="1" smtClean="0">
                <a:latin typeface="Arial"/>
                <a:cs typeface="Arial"/>
              </a:rPr>
              <a:t>Lazy</a:t>
            </a:r>
            <a:r>
              <a:rPr lang="fr-FR" altLang="zh-CN" dirty="0" smtClean="0">
                <a:latin typeface="Arial"/>
                <a:cs typeface="Arial"/>
              </a:rPr>
              <a:t> </a:t>
            </a:r>
            <a:r>
              <a:rPr lang="fr-FR" altLang="zh-CN" dirty="0" err="1" smtClean="0">
                <a:latin typeface="Arial"/>
                <a:cs typeface="Arial"/>
              </a:rPr>
              <a:t>Aggregation</a:t>
            </a:r>
            <a:endParaRPr lang="fr-FR" altLang="zh-CN" dirty="0" smtClean="0">
              <a:latin typeface="Arial"/>
              <a:cs typeface="Arial"/>
            </a:endParaRPr>
          </a:p>
          <a:p>
            <a:pPr marL="914400" lvl="1" indent="-514350">
              <a:buFont typeface="+mj-lt"/>
              <a:buAutoNum type="alphaLcPeriod"/>
            </a:pPr>
            <a:r>
              <a:rPr lang="fr-FR" altLang="zh-CN" dirty="0" err="1" smtClean="0">
                <a:latin typeface="Arial"/>
                <a:cs typeface="Arial"/>
              </a:rPr>
              <a:t>Semijoin-Reduction</a:t>
            </a:r>
            <a:endParaRPr lang="fr-FR" altLang="zh-CN" dirty="0" smtClean="0">
              <a:latin typeface="Arial"/>
              <a:cs typeface="Arial"/>
            </a:endParaRPr>
          </a:p>
          <a:p>
            <a:pPr marL="514350" indent="-514350">
              <a:buFont typeface="+mj-ea"/>
              <a:buAutoNum type="circleNumDbPlain"/>
            </a:pPr>
            <a:endParaRPr lang="fr-FR" altLang="zh-CN" dirty="0" smtClean="0">
              <a:latin typeface="Arial"/>
              <a:cs typeface="Arial"/>
            </a:endParaRPr>
          </a:p>
          <a:p>
            <a:pPr marL="514350" indent="-514350">
              <a:buFont typeface="+mj-ea"/>
              <a:buAutoNum type="circleNumDbPlain"/>
            </a:pPr>
            <a:endParaRPr lang="fr-FR" altLang="zh-CN" dirty="0">
              <a:latin typeface="Arial"/>
              <a:cs typeface="Arial"/>
            </a:endParaRPr>
          </a:p>
          <a:p>
            <a:pPr marL="514350" indent="-514350">
              <a:buFont typeface="+mj-ea"/>
              <a:buAutoNum type="circleNumDbPlain"/>
            </a:pPr>
            <a:endParaRPr lang="fr-FR" altLang="zh-CN" dirty="0">
              <a:latin typeface="Arial"/>
              <a:cs typeface="Arial"/>
            </a:endParaRPr>
          </a:p>
          <a:p>
            <a:pPr marL="514350" indent="-514350">
              <a:buFont typeface="+mj-ea"/>
              <a:buAutoNum type="circleNumDbPlain"/>
            </a:pPr>
            <a:endParaRPr lang="fr-FR" altLang="zh-CN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643473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Decoupling dimensions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Assume the following : </a:t>
            </a:r>
          </a:p>
          <a:p>
            <a:pPr lvl="1"/>
            <a:r>
              <a:rPr lang="en-US" dirty="0"/>
              <a:t>Garlic-Style architecture</a:t>
            </a:r>
            <a:endParaRPr lang="en-US" dirty="0" smtClean="0"/>
          </a:p>
          <a:p>
            <a:pPr lvl="1"/>
            <a:r>
              <a:rPr lang="en-US" dirty="0" smtClean="0"/>
              <a:t>Contiguous sub plans</a:t>
            </a:r>
          </a:p>
          <a:p>
            <a:pPr lvl="1"/>
            <a:r>
              <a:rPr lang="en-US" dirty="0" smtClean="0"/>
              <a:t>Source </a:t>
            </a:r>
            <a:r>
              <a:rPr lang="en-US" dirty="0"/>
              <a:t>wrappers are not allowed to change the order of operators. We may introduce this later when performing </a:t>
            </a:r>
            <a:r>
              <a:rPr lang="en-US" i="1" dirty="0"/>
              <a:t>operator pull-down</a:t>
            </a:r>
            <a:r>
              <a:rPr lang="en-US" dirty="0" smtClean="0"/>
              <a:t>.</a:t>
            </a:r>
          </a:p>
          <a:p>
            <a:r>
              <a:rPr lang="en-US" dirty="0" smtClean="0"/>
              <a:t>We should decouple the two questions :</a:t>
            </a:r>
          </a:p>
          <a:p>
            <a:pPr marL="971550" lvl="1" indent="-514350">
              <a:buFont typeface="+mj-lt"/>
              <a:buAutoNum type="arabicParenR"/>
            </a:pPr>
            <a:r>
              <a:rPr lang="en-US" dirty="0" smtClean="0"/>
              <a:t>Does a </a:t>
            </a:r>
            <a:r>
              <a:rPr lang="en-US" dirty="0"/>
              <a:t>unique DNF for our </a:t>
            </a:r>
            <a:r>
              <a:rPr lang="en-US" dirty="0" smtClean="0"/>
              <a:t>purposes exist?</a:t>
            </a:r>
          </a:p>
          <a:p>
            <a:pPr marL="971550" lvl="1" indent="-514350">
              <a:buFont typeface="+mj-lt"/>
              <a:buAutoNum type="arabicParenR"/>
            </a:pPr>
            <a:r>
              <a:rPr lang="en-US" dirty="0" smtClean="0"/>
              <a:t>If not so, can we motivate an operator pull down by source wrappers?</a:t>
            </a:r>
          </a:p>
          <a:p>
            <a:pPr marL="342900" lvl="1" indent="-342900">
              <a:buFont typeface="Arial"/>
              <a:buChar char="•"/>
            </a:pPr>
            <a:r>
              <a:rPr lang="en-US" dirty="0" smtClean="0"/>
              <a:t>Obviously, we cannot achieve 2) without achieving 1). </a:t>
            </a:r>
          </a:p>
        </p:txBody>
      </p:sp>
    </p:spTree>
    <p:extLst>
      <p:ext uri="{BB962C8B-B14F-4D97-AF65-F5344CB8AC3E}">
        <p14:creationId xmlns:p14="http://schemas.microsoft.com/office/powerpoint/2010/main" val="1301729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Criteria for existence of a unique DNF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Given a set of supported sources, there exists a unique DNF for our purposes if :</a:t>
            </a:r>
          </a:p>
          <a:p>
            <a:pPr lvl="1"/>
            <a:r>
              <a:rPr lang="en-US" dirty="0" smtClean="0"/>
              <a:t>Given any SQL++ query (using only the supported sources) and our assumptions, assume an </a:t>
            </a:r>
            <a:r>
              <a:rPr lang="en-US" i="1" dirty="0" smtClean="0"/>
              <a:t>efficient</a:t>
            </a:r>
            <a:r>
              <a:rPr lang="en-US" dirty="0" smtClean="0"/>
              <a:t> plan for that query exists. </a:t>
            </a:r>
          </a:p>
          <a:p>
            <a:pPr lvl="1"/>
            <a:r>
              <a:rPr lang="en-US" dirty="0" smtClean="0"/>
              <a:t>There exists a unique DNF for our purposes if that DNF can </a:t>
            </a:r>
            <a:r>
              <a:rPr lang="en-US" b="1" dirty="0" smtClean="0"/>
              <a:t>express</a:t>
            </a:r>
            <a:r>
              <a:rPr lang="en-US" dirty="0" smtClean="0"/>
              <a:t> the plan.</a:t>
            </a:r>
          </a:p>
        </p:txBody>
      </p:sp>
    </p:spTree>
    <p:extLst>
      <p:ext uri="{BB962C8B-B14F-4D97-AF65-F5344CB8AC3E}">
        <p14:creationId xmlns:p14="http://schemas.microsoft.com/office/powerpoint/2010/main" val="24400431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Normal 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 order to construct DNF, we first need to build normal forms for each source we want to support :</a:t>
            </a:r>
          </a:p>
          <a:p>
            <a:pPr lvl="1"/>
            <a:r>
              <a:rPr lang="en-US" dirty="0" smtClean="0"/>
              <a:t>SQL</a:t>
            </a:r>
          </a:p>
          <a:p>
            <a:pPr lvl="1"/>
            <a:r>
              <a:rPr lang="en-US" dirty="0" err="1" smtClean="0"/>
              <a:t>MongoDB</a:t>
            </a:r>
            <a:endParaRPr lang="en-US" dirty="0" smtClean="0"/>
          </a:p>
          <a:p>
            <a:pPr lvl="1"/>
            <a:r>
              <a:rPr lang="en-US" dirty="0" err="1" smtClean="0"/>
              <a:t>Jaql</a:t>
            </a:r>
            <a:endParaRPr lang="en-US" dirty="0" smtClean="0"/>
          </a:p>
          <a:p>
            <a:pPr lvl="1"/>
            <a:r>
              <a:rPr lang="en-US" dirty="0" smtClean="0"/>
              <a:t>Hive</a:t>
            </a:r>
          </a:p>
          <a:p>
            <a:r>
              <a:rPr lang="en-US" dirty="0" smtClean="0"/>
              <a:t>At this moment, we only have normal forms for SQL and </a:t>
            </a:r>
            <a:r>
              <a:rPr lang="en-US" dirty="0" err="1" smtClean="0"/>
              <a:t>MongoDB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501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 and </a:t>
            </a:r>
            <a:r>
              <a:rPr lang="en-US" dirty="0" err="1" smtClean="0"/>
              <a:t>MongoDB</a:t>
            </a:r>
            <a:r>
              <a:rPr lang="en-US" dirty="0" smtClean="0"/>
              <a:t> Normal 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With the SQL++ language, source and distributed normal forms have to cover three dimensions :</a:t>
            </a:r>
          </a:p>
          <a:p>
            <a:pPr lvl="1"/>
            <a:r>
              <a:rPr lang="en-US" dirty="0" smtClean="0"/>
              <a:t>Operators : which operators are allowed by the normal form and in what order.</a:t>
            </a:r>
          </a:p>
          <a:p>
            <a:pPr lvl="1"/>
            <a:r>
              <a:rPr lang="en-US" dirty="0" smtClean="0"/>
              <a:t>Data model : what is the model of the data processed at the source.</a:t>
            </a:r>
          </a:p>
          <a:p>
            <a:pPr lvl="1"/>
            <a:r>
              <a:rPr lang="en-US" dirty="0" smtClean="0"/>
              <a:t>Configuration : what are the </a:t>
            </a:r>
            <a:r>
              <a:rPr lang="en-US" dirty="0"/>
              <a:t>source requirements of the configuration of </a:t>
            </a:r>
            <a:r>
              <a:rPr lang="en-US" dirty="0" smtClean="0"/>
              <a:t>operators.</a:t>
            </a:r>
          </a:p>
          <a:p>
            <a:r>
              <a:rPr lang="en-US" dirty="0" smtClean="0"/>
              <a:t>The normal forms that follow only consider the first dimension.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623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149773" y="5850123"/>
            <a:ext cx="358463" cy="155620"/>
          </a:xfrm>
          <a:prstGeom prst="rect">
            <a:avLst/>
          </a:prstGeom>
          <a:blipFill rotWithShape="0">
            <a:blip r:embed="rId2"/>
            <a:stretch>
              <a:fillRect l="-8861" b="-20000"/>
            </a:stretch>
          </a:blipFill>
        </p:spPr>
        <p:txBody>
          <a:bodyPr/>
          <a:lstStyle/>
          <a:p>
            <a:r>
              <a:rPr lang="fr-FR">
                <a:noFill/>
              </a:rPr>
              <a:t> </a:t>
            </a:r>
          </a:p>
        </p:txBody>
      </p:sp>
      <p:sp>
        <p:nvSpPr>
          <p:cNvPr id="54" name="TextBox 53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123243" y="1705491"/>
            <a:ext cx="371448" cy="153888"/>
          </a:xfrm>
          <a:prstGeom prst="rect">
            <a:avLst/>
          </a:prstGeom>
          <a:blipFill rotWithShape="0">
            <a:blip r:embed="rId3"/>
            <a:stretch>
              <a:fillRect l="-8642" r="-3704" b="-8000"/>
            </a:stretch>
          </a:blipFill>
        </p:spPr>
        <p:txBody>
          <a:bodyPr/>
          <a:lstStyle/>
          <a:p>
            <a:r>
              <a:rPr lang="fr-FR">
                <a:noFill/>
              </a:rPr>
              <a:t> </a:t>
            </a:r>
          </a:p>
        </p:txBody>
      </p:sp>
      <p:cxnSp>
        <p:nvCxnSpPr>
          <p:cNvPr id="60" name="Straight Arrow Connector 59"/>
          <p:cNvCxnSpPr/>
          <p:nvPr/>
        </p:nvCxnSpPr>
        <p:spPr>
          <a:xfrm>
            <a:off x="2341960" y="3525838"/>
            <a:ext cx="592931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1325166" y="6010276"/>
            <a:ext cx="0" cy="11271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 flipV="1">
            <a:off x="1322785" y="5735638"/>
            <a:ext cx="0" cy="11430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extBox 32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719848" y="5542630"/>
            <a:ext cx="1200329" cy="195375"/>
          </a:xfrm>
          <a:prstGeom prst="rect">
            <a:avLst/>
          </a:prstGeom>
          <a:blipFill rotWithShape="0">
            <a:blip r:embed="rId4"/>
            <a:stretch>
              <a:fillRect l="-1141" b="-15625"/>
            </a:stretch>
          </a:blipFill>
        </p:spPr>
        <p:txBody>
          <a:bodyPr/>
          <a:lstStyle/>
          <a:p>
            <a:r>
              <a:rPr lang="fr-FR">
                <a:noFill/>
              </a:rPr>
              <a:t> </a:t>
            </a:r>
          </a:p>
        </p:txBody>
      </p:sp>
      <p:cxnSp>
        <p:nvCxnSpPr>
          <p:cNvPr id="36" name="Straight Connector 35"/>
          <p:cNvCxnSpPr/>
          <p:nvPr/>
        </p:nvCxnSpPr>
        <p:spPr>
          <a:xfrm flipH="1" flipV="1">
            <a:off x="1321594" y="5445126"/>
            <a:ext cx="0" cy="11271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 flipV="1">
            <a:off x="1321594" y="5121276"/>
            <a:ext cx="0" cy="11271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TextBox 55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737704" y="4923647"/>
            <a:ext cx="1200329" cy="196849"/>
          </a:xfrm>
          <a:prstGeom prst="rect">
            <a:avLst/>
          </a:prstGeom>
          <a:blipFill rotWithShape="0">
            <a:blip r:embed="rId5"/>
            <a:stretch>
              <a:fillRect l="-1141" b="-12500"/>
            </a:stretch>
          </a:blipFill>
        </p:spPr>
        <p:txBody>
          <a:bodyPr/>
          <a:lstStyle/>
          <a:p>
            <a:r>
              <a:rPr lang="fr-FR">
                <a:noFill/>
              </a:rPr>
              <a:t> </a:t>
            </a:r>
          </a:p>
        </p:txBody>
      </p:sp>
      <p:sp>
        <p:nvSpPr>
          <p:cNvPr id="58" name="TextBox 57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68027" y="5214061"/>
            <a:ext cx="2262782" cy="236090"/>
          </a:xfrm>
          <a:prstGeom prst="rect">
            <a:avLst/>
          </a:prstGeom>
          <a:blipFill rotWithShape="0">
            <a:blip r:embed="rId6"/>
            <a:stretch>
              <a:fillRect l="-404" b="-10256"/>
            </a:stretch>
          </a:blipFill>
        </p:spPr>
        <p:txBody>
          <a:bodyPr/>
          <a:lstStyle/>
          <a:p>
            <a:r>
              <a:rPr lang="fr-FR">
                <a:noFill/>
              </a:rPr>
              <a:t> </a:t>
            </a:r>
          </a:p>
        </p:txBody>
      </p:sp>
      <p:cxnSp>
        <p:nvCxnSpPr>
          <p:cNvPr id="61" name="Straight Connector 60"/>
          <p:cNvCxnSpPr/>
          <p:nvPr/>
        </p:nvCxnSpPr>
        <p:spPr>
          <a:xfrm flipH="1" flipV="1">
            <a:off x="1321594" y="4832350"/>
            <a:ext cx="0" cy="11430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H="1" flipV="1">
            <a:off x="1319212" y="4549775"/>
            <a:ext cx="0" cy="11430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TextBox 67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145329" y="4395427"/>
            <a:ext cx="358463" cy="155940"/>
          </a:xfrm>
          <a:prstGeom prst="rect">
            <a:avLst/>
          </a:prstGeom>
          <a:blipFill rotWithShape="0">
            <a:blip r:embed="rId7"/>
            <a:stretch>
              <a:fillRect l="-10256" b="-15385"/>
            </a:stretch>
          </a:blipFill>
        </p:spPr>
        <p:txBody>
          <a:bodyPr/>
          <a:lstStyle/>
          <a:p>
            <a:r>
              <a:rPr lang="fr-FR">
                <a:noFill/>
              </a:rPr>
              <a:t> </a:t>
            </a:r>
          </a:p>
        </p:txBody>
      </p:sp>
      <p:cxnSp>
        <p:nvCxnSpPr>
          <p:cNvPr id="69" name="Straight Connector 68"/>
          <p:cNvCxnSpPr/>
          <p:nvPr/>
        </p:nvCxnSpPr>
        <p:spPr>
          <a:xfrm flipH="1" flipV="1">
            <a:off x="1316831" y="3675063"/>
            <a:ext cx="0" cy="112712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TextBox 69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721282" y="3469123"/>
            <a:ext cx="1200329" cy="200439"/>
          </a:xfrm>
          <a:prstGeom prst="rect">
            <a:avLst/>
          </a:prstGeom>
          <a:blipFill rotWithShape="0">
            <a:blip r:embed="rId8"/>
            <a:stretch>
              <a:fillRect l="-1527" r="-382" b="-12121"/>
            </a:stretch>
          </a:blipFill>
        </p:spPr>
        <p:txBody>
          <a:bodyPr/>
          <a:lstStyle/>
          <a:p>
            <a:r>
              <a:rPr lang="fr-FR">
                <a:noFill/>
              </a:rPr>
              <a:t> </a:t>
            </a:r>
          </a:p>
        </p:txBody>
      </p:sp>
      <p:cxnSp>
        <p:nvCxnSpPr>
          <p:cNvPr id="71" name="Straight Connector 70"/>
          <p:cNvCxnSpPr/>
          <p:nvPr/>
        </p:nvCxnSpPr>
        <p:spPr>
          <a:xfrm flipH="1" flipV="1">
            <a:off x="1316831" y="3375026"/>
            <a:ext cx="0" cy="11271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TextBox 71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089651" y="3172426"/>
            <a:ext cx="455654" cy="183255"/>
          </a:xfrm>
          <a:prstGeom prst="rect">
            <a:avLst/>
          </a:prstGeom>
          <a:blipFill rotWithShape="0">
            <a:blip r:embed="rId9"/>
            <a:stretch>
              <a:fillRect l="-4000" b="-16667"/>
            </a:stretch>
          </a:blipFill>
        </p:spPr>
        <p:txBody>
          <a:bodyPr/>
          <a:lstStyle/>
          <a:p>
            <a:r>
              <a:rPr lang="fr-FR">
                <a:noFill/>
              </a:rPr>
              <a:t> </a:t>
            </a:r>
          </a:p>
        </p:txBody>
      </p:sp>
      <p:cxnSp>
        <p:nvCxnSpPr>
          <p:cNvPr id="73" name="Straight Connector 72"/>
          <p:cNvCxnSpPr/>
          <p:nvPr/>
        </p:nvCxnSpPr>
        <p:spPr>
          <a:xfrm flipH="1" flipV="1">
            <a:off x="1313260" y="3068638"/>
            <a:ext cx="0" cy="11271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TextBox 73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094152" y="2886734"/>
            <a:ext cx="434014" cy="167738"/>
          </a:xfrm>
          <a:prstGeom prst="rect">
            <a:avLst/>
          </a:prstGeom>
          <a:blipFill rotWithShape="0">
            <a:blip r:embed="rId10"/>
            <a:stretch>
              <a:fillRect l="-7368" t="-3704" b="-25926"/>
            </a:stretch>
          </a:blipFill>
        </p:spPr>
        <p:txBody>
          <a:bodyPr/>
          <a:lstStyle/>
          <a:p>
            <a:r>
              <a:rPr lang="fr-FR">
                <a:noFill/>
              </a:rPr>
              <a:t> </a:t>
            </a:r>
          </a:p>
        </p:txBody>
      </p:sp>
      <p:cxnSp>
        <p:nvCxnSpPr>
          <p:cNvPr id="75" name="Straight Connector 74"/>
          <p:cNvCxnSpPr/>
          <p:nvPr/>
        </p:nvCxnSpPr>
        <p:spPr>
          <a:xfrm flipH="1" flipV="1">
            <a:off x="1313260" y="2779713"/>
            <a:ext cx="0" cy="112712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6" name="TextBox 75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721282" y="2584608"/>
            <a:ext cx="1200329" cy="197362"/>
          </a:xfrm>
          <a:prstGeom prst="rect">
            <a:avLst/>
          </a:prstGeom>
          <a:blipFill rotWithShape="0">
            <a:blip r:embed="rId11"/>
            <a:stretch>
              <a:fillRect l="-1527" b="-12500"/>
            </a:stretch>
          </a:blipFill>
        </p:spPr>
        <p:txBody>
          <a:bodyPr/>
          <a:lstStyle/>
          <a:p>
            <a:r>
              <a:rPr lang="fr-FR">
                <a:noFill/>
              </a:rPr>
              <a:t> </a:t>
            </a:r>
          </a:p>
        </p:txBody>
      </p:sp>
      <p:cxnSp>
        <p:nvCxnSpPr>
          <p:cNvPr id="77" name="Straight Connector 76"/>
          <p:cNvCxnSpPr/>
          <p:nvPr/>
        </p:nvCxnSpPr>
        <p:spPr>
          <a:xfrm flipH="1" flipV="1">
            <a:off x="1309688" y="2482851"/>
            <a:ext cx="0" cy="11271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 flipV="1">
            <a:off x="1312069" y="2184400"/>
            <a:ext cx="0" cy="11430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0" name="TextBox 79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805389" y="1969415"/>
            <a:ext cx="1015614" cy="183896"/>
          </a:xfrm>
          <a:prstGeom prst="rect">
            <a:avLst/>
          </a:prstGeom>
          <a:blipFill rotWithShape="0">
            <a:blip r:embed="rId12"/>
            <a:stretch>
              <a:fillRect l="-1802" b="-20000"/>
            </a:stretch>
          </a:blipFill>
        </p:spPr>
        <p:txBody>
          <a:bodyPr/>
          <a:lstStyle/>
          <a:p>
            <a:r>
              <a:rPr lang="fr-FR">
                <a:noFill/>
              </a:rPr>
              <a:t> </a:t>
            </a:r>
          </a:p>
        </p:txBody>
      </p:sp>
      <p:cxnSp>
        <p:nvCxnSpPr>
          <p:cNvPr id="81" name="Straight Connector 80"/>
          <p:cNvCxnSpPr/>
          <p:nvPr/>
        </p:nvCxnSpPr>
        <p:spPr>
          <a:xfrm flipH="1" flipV="1">
            <a:off x="1312069" y="1858963"/>
            <a:ext cx="0" cy="112712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03" name="TextBox 83"/>
          <p:cNvSpPr txBox="1">
            <a:spLocks noChangeArrowheads="1"/>
          </p:cNvSpPr>
          <p:nvPr/>
        </p:nvSpPr>
        <p:spPr bwMode="auto">
          <a:xfrm>
            <a:off x="715568" y="-74613"/>
            <a:ext cx="121086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fr-FR" sz="1400" b="1"/>
              <a:t>translateQ(Q)</a:t>
            </a:r>
          </a:p>
        </p:txBody>
      </p:sp>
      <p:sp>
        <p:nvSpPr>
          <p:cNvPr id="7204" name="TextBox 84"/>
          <p:cNvSpPr txBox="1">
            <a:spLocks noChangeArrowheads="1"/>
          </p:cNvSpPr>
          <p:nvPr/>
        </p:nvSpPr>
        <p:spPr bwMode="auto">
          <a:xfrm>
            <a:off x="3599596" y="-84670"/>
            <a:ext cx="188245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fr-FR" sz="1400" b="1" dirty="0" err="1" smtClean="0"/>
              <a:t>Query</a:t>
            </a:r>
            <a:r>
              <a:rPr lang="fr-FR" sz="1400" b="1" dirty="0" smtClean="0"/>
              <a:t> format in SQL++</a:t>
            </a:r>
            <a:endParaRPr lang="fr-FR" sz="1400" b="1" dirty="0"/>
          </a:p>
        </p:txBody>
      </p:sp>
      <p:cxnSp>
        <p:nvCxnSpPr>
          <p:cNvPr id="38" name="Straight Connector 37"/>
          <p:cNvCxnSpPr/>
          <p:nvPr/>
        </p:nvCxnSpPr>
        <p:spPr>
          <a:xfrm flipH="1" flipV="1">
            <a:off x="1845469" y="1295400"/>
            <a:ext cx="0" cy="1143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260771" y="1092693"/>
            <a:ext cx="1200329" cy="197105"/>
          </a:xfrm>
          <a:prstGeom prst="rect">
            <a:avLst/>
          </a:prstGeom>
          <a:blipFill rotWithShape="0">
            <a:blip r:embed="rId13"/>
            <a:stretch>
              <a:fillRect l="-1527" b="-12121"/>
            </a:stretch>
          </a:blipFill>
        </p:spPr>
        <p:txBody>
          <a:bodyPr/>
          <a:lstStyle/>
          <a:p>
            <a:r>
              <a:rPr lang="fr-FR">
                <a:noFill/>
              </a:rPr>
              <a:t> </a:t>
            </a:r>
          </a:p>
        </p:txBody>
      </p:sp>
      <p:cxnSp>
        <p:nvCxnSpPr>
          <p:cNvPr id="42" name="Straight Connector 41"/>
          <p:cNvCxnSpPr/>
          <p:nvPr/>
        </p:nvCxnSpPr>
        <p:spPr>
          <a:xfrm flipH="1" flipV="1">
            <a:off x="1845469" y="977901"/>
            <a:ext cx="0" cy="11271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617711" y="784937"/>
            <a:ext cx="455654" cy="181588"/>
          </a:xfrm>
          <a:prstGeom prst="rect">
            <a:avLst/>
          </a:prstGeom>
          <a:blipFill rotWithShape="0">
            <a:blip r:embed="rId14"/>
            <a:stretch>
              <a:fillRect l="-5051" b="-13333"/>
            </a:stretch>
          </a:blipFill>
        </p:spPr>
        <p:txBody>
          <a:bodyPr/>
          <a:lstStyle/>
          <a:p>
            <a:r>
              <a:rPr lang="fr-FR">
                <a:noFill/>
              </a:rPr>
              <a:t> </a:t>
            </a: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1845469" y="671513"/>
            <a:ext cx="0" cy="11271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TextBox 44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611661" y="509002"/>
            <a:ext cx="503744" cy="167738"/>
          </a:xfrm>
          <a:prstGeom prst="rect">
            <a:avLst/>
          </a:prstGeom>
          <a:blipFill rotWithShape="0">
            <a:blip r:embed="rId15"/>
            <a:stretch>
              <a:fillRect l="-6364" b="-21429"/>
            </a:stretch>
          </a:blipFill>
        </p:spPr>
        <p:txBody>
          <a:bodyPr/>
          <a:lstStyle/>
          <a:p>
            <a:r>
              <a:rPr lang="fr-FR">
                <a:noFill/>
              </a:rPr>
              <a:t> </a:t>
            </a:r>
          </a:p>
        </p:txBody>
      </p:sp>
      <p:sp>
        <p:nvSpPr>
          <p:cNvPr id="49" name="TextBox 48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701736" y="1402422"/>
            <a:ext cx="278875" cy="153888"/>
          </a:xfrm>
          <a:prstGeom prst="rect">
            <a:avLst/>
          </a:prstGeom>
          <a:blipFill rotWithShape="0">
            <a:blip r:embed="rId16"/>
            <a:stretch>
              <a:fillRect l="-14754" r="-6557" b="-36000"/>
            </a:stretch>
          </a:blipFill>
        </p:spPr>
        <p:txBody>
          <a:bodyPr/>
          <a:lstStyle/>
          <a:p>
            <a:r>
              <a:rPr lang="fr-FR">
                <a:noFill/>
              </a:rPr>
              <a:t> </a:t>
            </a:r>
          </a:p>
        </p:txBody>
      </p:sp>
      <p:cxnSp>
        <p:nvCxnSpPr>
          <p:cNvPr id="50" name="Straight Connector 49"/>
          <p:cNvCxnSpPr>
            <a:stCxn id="54" idx="0"/>
            <a:endCxn id="49" idx="2"/>
          </p:cNvCxnSpPr>
          <p:nvPr/>
        </p:nvCxnSpPr>
        <p:spPr>
          <a:xfrm flipV="1">
            <a:off x="1308497" y="1555751"/>
            <a:ext cx="532209" cy="1492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55" idx="0"/>
            <a:endCxn id="49" idx="2"/>
          </p:cNvCxnSpPr>
          <p:nvPr/>
        </p:nvCxnSpPr>
        <p:spPr>
          <a:xfrm flipH="1" flipV="1">
            <a:off x="1840707" y="1555751"/>
            <a:ext cx="556022" cy="1492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TextBox 54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2051484" y="1705491"/>
            <a:ext cx="690140" cy="153888"/>
          </a:xfrm>
          <a:prstGeom prst="rect">
            <a:avLst/>
          </a:prstGeom>
          <a:blipFill rotWithShape="0">
            <a:blip r:embed="rId17"/>
            <a:stretch>
              <a:fillRect l="-6623" t="-4000" r="-3974" b="-40000"/>
            </a:stretch>
          </a:blipFill>
        </p:spPr>
        <p:txBody>
          <a:bodyPr/>
          <a:lstStyle/>
          <a:p>
            <a:r>
              <a:rPr lang="fr-FR">
                <a:noFill/>
              </a:rPr>
              <a:t> 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1065610" y="498475"/>
            <a:ext cx="0" cy="96678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2872979" y="498476"/>
            <a:ext cx="0" cy="13874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>
            <a:off x="1607344" y="1885950"/>
            <a:ext cx="12656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1607344" y="1465264"/>
            <a:ext cx="0" cy="4206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>
            <a:off x="1065610" y="1465263"/>
            <a:ext cx="54173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H="1">
            <a:off x="1065610" y="498475"/>
            <a:ext cx="180736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82"/>
          <p:cNvSpPr/>
          <p:nvPr/>
        </p:nvSpPr>
        <p:spPr>
          <a:xfrm>
            <a:off x="603648" y="2841626"/>
            <a:ext cx="1420415" cy="87471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1600"/>
          </a:p>
        </p:txBody>
      </p:sp>
      <p:sp>
        <p:nvSpPr>
          <p:cNvPr id="21" name="TextBox 20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894793" y="2860948"/>
            <a:ext cx="100893" cy="184666"/>
          </a:xfrm>
          <a:prstGeom prst="rect">
            <a:avLst/>
          </a:prstGeom>
          <a:blipFill rotWithShape="0">
            <a:blip r:embed="rId18"/>
            <a:stretch>
              <a:fillRect l="-26087" r="-21739" b="-3226"/>
            </a:stretch>
          </a:blipFill>
        </p:spPr>
        <p:txBody>
          <a:bodyPr/>
          <a:lstStyle/>
          <a:p>
            <a:r>
              <a:rPr lang="fr-FR">
                <a:noFill/>
              </a:rPr>
              <a:t> </a:t>
            </a:r>
          </a:p>
        </p:txBody>
      </p:sp>
      <p:sp>
        <p:nvSpPr>
          <p:cNvPr id="88" name="TextBox 87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2729085" y="521646"/>
            <a:ext cx="105269" cy="184666"/>
          </a:xfrm>
          <a:prstGeom prst="rect">
            <a:avLst/>
          </a:prstGeom>
          <a:blipFill rotWithShape="0">
            <a:blip r:embed="rId19"/>
            <a:stretch>
              <a:fillRect l="-26087" r="-21739" b="-6667"/>
            </a:stretch>
          </a:blipFill>
        </p:spPr>
        <p:txBody>
          <a:bodyPr/>
          <a:lstStyle/>
          <a:p>
            <a:r>
              <a:rPr lang="fr-FR">
                <a:noFill/>
              </a:rPr>
              <a:t> </a:t>
            </a:r>
          </a:p>
        </p:txBody>
      </p:sp>
      <p:sp>
        <p:nvSpPr>
          <p:cNvPr id="12" name="TextBox 11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178616" y="217293"/>
            <a:ext cx="2206517" cy="226024"/>
          </a:xfrm>
          <a:prstGeom prst="rect">
            <a:avLst/>
          </a:prstGeom>
          <a:blipFill rotWithShape="0">
            <a:blip r:embed="rId20"/>
            <a:stretch>
              <a:fillRect l="-1035" b="-13514"/>
            </a:stretch>
          </a:blipFill>
        </p:spPr>
        <p:txBody>
          <a:bodyPr/>
          <a:lstStyle/>
          <a:p>
            <a:r>
              <a:rPr lang="fr-FR">
                <a:noFill/>
              </a:rPr>
              <a:t> </a:t>
            </a:r>
          </a:p>
        </p:txBody>
      </p:sp>
      <p:cxnSp>
        <p:nvCxnSpPr>
          <p:cNvPr id="90" name="Straight Connector 89"/>
          <p:cNvCxnSpPr/>
          <p:nvPr/>
        </p:nvCxnSpPr>
        <p:spPr>
          <a:xfrm flipH="1" flipV="1">
            <a:off x="1316831" y="4305300"/>
            <a:ext cx="0" cy="11430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TextBox 90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721282" y="4099929"/>
            <a:ext cx="1200329" cy="194220"/>
          </a:xfrm>
          <a:prstGeom prst="rect">
            <a:avLst/>
          </a:prstGeom>
          <a:blipFill rotWithShape="0">
            <a:blip r:embed="rId21"/>
            <a:stretch>
              <a:fillRect l="-1527" b="-16129"/>
            </a:stretch>
          </a:blipFill>
        </p:spPr>
        <p:txBody>
          <a:bodyPr/>
          <a:lstStyle/>
          <a:p>
            <a:r>
              <a:rPr lang="fr-FR">
                <a:noFill/>
              </a:rPr>
              <a:t> </a:t>
            </a:r>
          </a:p>
        </p:txBody>
      </p:sp>
      <p:cxnSp>
        <p:nvCxnSpPr>
          <p:cNvPr id="92" name="Straight Connector 91"/>
          <p:cNvCxnSpPr/>
          <p:nvPr/>
        </p:nvCxnSpPr>
        <p:spPr>
          <a:xfrm flipH="1" flipV="1">
            <a:off x="1316831" y="4011613"/>
            <a:ext cx="0" cy="11271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3" name="TextBox 92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-12728" y="3783826"/>
            <a:ext cx="2974131" cy="228717"/>
          </a:xfrm>
          <a:prstGeom prst="rect">
            <a:avLst/>
          </a:prstGeom>
          <a:blipFill rotWithShape="0">
            <a:blip r:embed="rId22"/>
            <a:stretch>
              <a:fillRect l="-614" b="-16216"/>
            </a:stretch>
          </a:blipFill>
        </p:spPr>
        <p:txBody>
          <a:bodyPr/>
          <a:lstStyle/>
          <a:p>
            <a:r>
              <a:rPr lang="fr-FR">
                <a:noFill/>
              </a:rPr>
              <a:t> 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35399" y="1"/>
            <a:ext cx="12362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Requirements</a:t>
            </a:r>
            <a:endParaRPr lang="en-US" sz="1400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4303922" y="1005327"/>
            <a:ext cx="1381125" cy="12954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3488590" y="837940"/>
            <a:ext cx="904875" cy="889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3487884" y="318209"/>
            <a:ext cx="923925" cy="4699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3489325" y="2675465"/>
            <a:ext cx="923925" cy="10160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3486152" y="2341031"/>
            <a:ext cx="838200" cy="2667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3492500" y="3793064"/>
            <a:ext cx="2009775" cy="10160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3451226" y="4821766"/>
            <a:ext cx="1190625" cy="1985435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6329363" y="539750"/>
            <a:ext cx="1676400" cy="279400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2033588" y="5943600"/>
            <a:ext cx="1181100" cy="609600"/>
          </a:xfrm>
          <a:prstGeom prst="rect">
            <a:avLst/>
          </a:prstGeom>
        </p:spPr>
      </p:pic>
      <p:cxnSp>
        <p:nvCxnSpPr>
          <p:cNvPr id="95" name="Straight Connector 94"/>
          <p:cNvCxnSpPr>
            <a:endCxn id="52" idx="1"/>
          </p:cNvCxnSpPr>
          <p:nvPr/>
        </p:nvCxnSpPr>
        <p:spPr>
          <a:xfrm flipV="1">
            <a:off x="1804988" y="6248400"/>
            <a:ext cx="228600" cy="20955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201" name="Picture 7200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2314575" y="6654800"/>
            <a:ext cx="619125" cy="127000"/>
          </a:xfrm>
          <a:prstGeom prst="rect">
            <a:avLst/>
          </a:prstGeom>
        </p:spPr>
      </p:pic>
      <p:cxnSp>
        <p:nvCxnSpPr>
          <p:cNvPr id="98" name="Straight Connector 97"/>
          <p:cNvCxnSpPr>
            <a:stCxn id="7201" idx="0"/>
            <a:endCxn id="52" idx="2"/>
          </p:cNvCxnSpPr>
          <p:nvPr/>
        </p:nvCxnSpPr>
        <p:spPr>
          <a:xfrm flipV="1">
            <a:off x="2624138" y="6553200"/>
            <a:ext cx="0" cy="10160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213" name="Picture 7212"/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52388" y="6102350"/>
            <a:ext cx="1762125" cy="622300"/>
          </a:xfrm>
          <a:prstGeom prst="rect">
            <a:avLst/>
          </a:prstGeom>
        </p:spPr>
      </p:pic>
      <p:pic>
        <p:nvPicPr>
          <p:cNvPr id="7216" name="Picture 7215"/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1514475" y="2914650"/>
            <a:ext cx="66675" cy="88900"/>
          </a:xfrm>
          <a:prstGeom prst="rect">
            <a:avLst/>
          </a:prstGeom>
        </p:spPr>
      </p:pic>
      <p:pic>
        <p:nvPicPr>
          <p:cNvPr id="112" name="Picture 111"/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1557338" y="3219450"/>
            <a:ext cx="66675" cy="88900"/>
          </a:xfrm>
          <a:prstGeom prst="rect">
            <a:avLst/>
          </a:prstGeom>
        </p:spPr>
      </p:pic>
      <p:pic>
        <p:nvPicPr>
          <p:cNvPr id="113" name="Picture 112"/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2133600" y="552450"/>
            <a:ext cx="66675" cy="88900"/>
          </a:xfrm>
          <a:prstGeom prst="rect">
            <a:avLst/>
          </a:prstGeom>
        </p:spPr>
      </p:pic>
      <p:pic>
        <p:nvPicPr>
          <p:cNvPr id="114" name="Picture 113"/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2133600" y="825500"/>
            <a:ext cx="66675" cy="88900"/>
          </a:xfrm>
          <a:prstGeom prst="rect">
            <a:avLst/>
          </a:prstGeom>
        </p:spPr>
      </p:pic>
      <p:pic>
        <p:nvPicPr>
          <p:cNvPr id="7217" name="Picture 7216"/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6272213" y="920750"/>
            <a:ext cx="1905000" cy="279400"/>
          </a:xfrm>
          <a:prstGeom prst="rect">
            <a:avLst/>
          </a:prstGeom>
        </p:spPr>
      </p:pic>
      <p:pic>
        <p:nvPicPr>
          <p:cNvPr id="7219" name="Picture 7218"/>
          <p:cNvPicPr>
            <a:picLocks noChangeAspect="1"/>
          </p:cNvPicPr>
          <p:nvPr/>
        </p:nvPicPr>
        <p:blipFill>
          <a:blip r:embed="rId36"/>
          <a:stretch>
            <a:fillRect/>
          </a:stretch>
        </p:blipFill>
        <p:spPr>
          <a:xfrm>
            <a:off x="6619875" y="1435100"/>
            <a:ext cx="1152525" cy="520700"/>
          </a:xfrm>
          <a:prstGeom prst="rect">
            <a:avLst/>
          </a:prstGeom>
        </p:spPr>
      </p:pic>
      <p:pic>
        <p:nvPicPr>
          <p:cNvPr id="7220" name="Picture 7219"/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>
            <a:off x="523875" y="2273300"/>
            <a:ext cx="1571625" cy="190500"/>
          </a:xfrm>
          <a:prstGeom prst="rect">
            <a:avLst/>
          </a:prstGeom>
        </p:spPr>
      </p:pic>
      <p:pic>
        <p:nvPicPr>
          <p:cNvPr id="7221" name="Picture 7220"/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6153150" y="2292350"/>
            <a:ext cx="2305050" cy="508000"/>
          </a:xfrm>
          <a:prstGeom prst="rect">
            <a:avLst/>
          </a:prstGeom>
        </p:spPr>
      </p:pic>
      <p:pic>
        <p:nvPicPr>
          <p:cNvPr id="7222" name="Picture 7221"/>
          <p:cNvPicPr>
            <a:picLocks noChangeAspect="1"/>
          </p:cNvPicPr>
          <p:nvPr/>
        </p:nvPicPr>
        <p:blipFill>
          <a:blip r:embed="rId39"/>
          <a:stretch>
            <a:fillRect/>
          </a:stretch>
        </p:blipFill>
        <p:spPr>
          <a:xfrm>
            <a:off x="504825" y="4629150"/>
            <a:ext cx="1571625" cy="190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82435" y="6438384"/>
            <a:ext cx="13086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SQL Normal Form</a:t>
            </a:r>
            <a:endParaRPr lang="en-US" sz="12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329363" y="3539549"/>
            <a:ext cx="19431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FF0000"/>
                </a:solidFill>
              </a:rPr>
              <a:t>Important : this normal form needs to be updated,</a:t>
            </a:r>
            <a:r>
              <a:rPr lang="en-US" sz="1400" dirty="0">
                <a:solidFill>
                  <a:srgbClr val="FF0000"/>
                </a:solidFill>
              </a:rPr>
              <a:t> </a:t>
            </a:r>
            <a:r>
              <a:rPr lang="en-US" sz="1400" dirty="0" smtClean="0">
                <a:solidFill>
                  <a:srgbClr val="FF0000"/>
                </a:solidFill>
              </a:rPr>
              <a:t>the select_t1 clause is not at the appropriate position</a:t>
            </a:r>
            <a:endParaRPr 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69386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125" y="0"/>
            <a:ext cx="5617176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951400" y="6419334"/>
            <a:ext cx="208430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/>
              <a:t>SQL Normal </a:t>
            </a:r>
            <a:r>
              <a:rPr lang="en-US" sz="1200" b="1" dirty="0" smtClean="0"/>
              <a:t>Form (continued)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314438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5462</TotalTime>
  <Words>787</Words>
  <Application>Microsoft Macintosh PowerPoint</Application>
  <PresentationFormat>On-screen Show (4:3)</PresentationFormat>
  <Paragraphs>179</Paragraphs>
  <Slides>19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Query Processor Compilation</vt:lpstr>
      <vt:lpstr>Classic Garlic-style Query Compilation Architecture</vt:lpstr>
      <vt:lpstr>Classic Garlic-style Query Compilation Architecture</vt:lpstr>
      <vt:lpstr>Decoupling dimensions</vt:lpstr>
      <vt:lpstr>Criteria for existence of a unique DNF</vt:lpstr>
      <vt:lpstr>Normal Forms</vt:lpstr>
      <vt:lpstr>SQL and MongoDB Normal Forms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Example Schema</vt:lpstr>
      <vt:lpstr>Example Query</vt:lpstr>
      <vt:lpstr>DNF can express a plan equivalent to the ideal plan</vt:lpstr>
      <vt:lpstr>Conclusion</vt:lpstr>
      <vt:lpstr>Unique Plan Problem</vt:lpstr>
      <vt:lpstr>Example</vt:lpstr>
      <vt:lpstr>Rewriter for DNF cannot choose best plan</vt:lpstr>
    </vt:vector>
  </TitlesOfParts>
  <Company>UCSD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Jules Testard</dc:creator>
  <cp:lastModifiedBy>Jules Testard</cp:lastModifiedBy>
  <cp:revision>85</cp:revision>
  <dcterms:created xsi:type="dcterms:W3CDTF">2014-03-25T22:32:08Z</dcterms:created>
  <dcterms:modified xsi:type="dcterms:W3CDTF">2014-04-18T02:14:54Z</dcterms:modified>
</cp:coreProperties>
</file>